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751" r:id="rId2"/>
    <p:sldId id="774" r:id="rId3"/>
    <p:sldId id="828" r:id="rId4"/>
    <p:sldId id="834" r:id="rId5"/>
    <p:sldId id="816" r:id="rId6"/>
    <p:sldId id="817" r:id="rId7"/>
    <p:sldId id="818" r:id="rId8"/>
    <p:sldId id="819" r:id="rId9"/>
    <p:sldId id="820" r:id="rId10"/>
    <p:sldId id="807" r:id="rId11"/>
    <p:sldId id="830" r:id="rId12"/>
    <p:sldId id="813" r:id="rId13"/>
    <p:sldId id="815" r:id="rId14"/>
    <p:sldId id="777" r:id="rId15"/>
    <p:sldId id="778" r:id="rId16"/>
    <p:sldId id="779" r:id="rId17"/>
    <p:sldId id="780" r:id="rId18"/>
    <p:sldId id="781" r:id="rId19"/>
    <p:sldId id="775" r:id="rId20"/>
    <p:sldId id="783" r:id="rId21"/>
    <p:sldId id="829" r:id="rId22"/>
    <p:sldId id="832" r:id="rId23"/>
    <p:sldId id="835" r:id="rId24"/>
    <p:sldId id="785" r:id="rId25"/>
    <p:sldId id="789" r:id="rId26"/>
    <p:sldId id="790" r:id="rId27"/>
    <p:sldId id="786" r:id="rId28"/>
    <p:sldId id="787" r:id="rId29"/>
    <p:sldId id="804" r:id="rId30"/>
    <p:sldId id="83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CB6E1"/>
    <a:srgbClr val="365DA3"/>
    <a:srgbClr val="011628"/>
    <a:srgbClr val="75C0CB"/>
    <a:srgbClr val="4BACC6"/>
    <a:srgbClr val="11609D"/>
    <a:srgbClr val="D0D8E8"/>
    <a:srgbClr val="E9EDF4"/>
    <a:srgbClr val="255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27" autoAdjust="0"/>
    <p:restoredTop sz="96318" autoAdjust="0"/>
  </p:normalViewPr>
  <p:slideViewPr>
    <p:cSldViewPr>
      <p:cViewPr>
        <p:scale>
          <a:sx n="60" d="100"/>
          <a:sy n="60" d="100"/>
        </p:scale>
        <p:origin x="-1110" y="-24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32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3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2023/4/11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B77BB6-C44D-4603-A856-059D504335F2}" type="datetimeFigureOut">
              <a:rPr lang="zh-CN" altLang="en-US" smtClean="0"/>
              <a:pPr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0203D-5240-4DE2-B66F-9067D09306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822730" y="848413"/>
            <a:ext cx="20456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3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__17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29.jpeg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__19.docx"/><Relationship Id="rId12" Type="http://schemas.openxmlformats.org/officeDocument/2006/relationships/image" Target="../media/image16.tif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3.emf"/><Relationship Id="rId5" Type="http://schemas.openxmlformats.org/officeDocument/2006/relationships/image" Target="../media/image31.emf"/><Relationship Id="rId10" Type="http://schemas.openxmlformats.org/officeDocument/2006/relationships/package" Target="../embeddings/Microsoft_Word___20.docx"/><Relationship Id="rId4" Type="http://schemas.openxmlformats.org/officeDocument/2006/relationships/package" Target="../embeddings/Microsoft_Word___18.docx"/><Relationship Id="rId9" Type="http://schemas.openxmlformats.org/officeDocument/2006/relationships/oleObject" Target="../embeddings/oleObject20.bin"/><Relationship Id="rId1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16.tif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__22.docx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6.emf"/><Relationship Id="rId5" Type="http://schemas.openxmlformats.org/officeDocument/2006/relationships/image" Target="../media/image34.emf"/><Relationship Id="rId15" Type="http://schemas.microsoft.com/office/2007/relationships/hdphoto" Target="../media/hdphoto2.wdp"/><Relationship Id="rId10" Type="http://schemas.openxmlformats.org/officeDocument/2006/relationships/package" Target="../embeddings/Microsoft_Word___23.docx"/><Relationship Id="rId4" Type="http://schemas.openxmlformats.org/officeDocument/2006/relationships/package" Target="../embeddings/Microsoft_Word___21.docx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tiff"/><Relationship Id="rId5" Type="http://schemas.openxmlformats.org/officeDocument/2006/relationships/image" Target="../media/image260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6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__24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6.docx"/><Relationship Id="rId3" Type="http://schemas.openxmlformats.org/officeDocument/2006/relationships/image" Target="../media/image16.tiff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__25.docx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8.docx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45.emf"/><Relationship Id="rId3" Type="http://schemas.openxmlformats.org/officeDocument/2006/relationships/image" Target="../media/image16.tif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3.emf"/><Relationship Id="rId17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1.bin"/><Relationship Id="rId20" Type="http://schemas.openxmlformats.org/officeDocument/2006/relationships/image" Target="../media/image46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emf"/><Relationship Id="rId11" Type="http://schemas.openxmlformats.org/officeDocument/2006/relationships/package" Target="../embeddings/Microsoft_Word___29.docx"/><Relationship Id="rId5" Type="http://schemas.openxmlformats.org/officeDocument/2006/relationships/package" Target="../embeddings/Microsoft_Word___27.docx"/><Relationship Id="rId15" Type="http://schemas.openxmlformats.org/officeDocument/2006/relationships/image" Target="../media/image44.emf"/><Relationship Id="rId10" Type="http://schemas.openxmlformats.org/officeDocument/2006/relationships/oleObject" Target="../embeddings/oleObject29.bin"/><Relationship Id="rId19" Type="http://schemas.openxmlformats.org/officeDocument/2006/relationships/package" Target="../embeddings/Microsoft_Word___32.docx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2.emf"/><Relationship Id="rId14" Type="http://schemas.openxmlformats.org/officeDocument/2006/relationships/package" Target="../embeddings/Microsoft_Word___30.doc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7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emf"/><Relationship Id="rId17" Type="http://schemas.openxmlformats.org/officeDocument/2006/relationships/package" Target="../embeddings/Microsoft_Word___5.docx"/><Relationship Id="rId2" Type="http://schemas.openxmlformats.org/officeDocument/2006/relationships/tags" Target="../tags/tag1.xml"/><Relationship Id="rId16" Type="http://schemas.openxmlformats.org/officeDocument/2006/relationships/oleObject" Target="../embeddings/oleObject5.bin"/><Relationship Id="rId20" Type="http://schemas.openxmlformats.org/officeDocument/2006/relationships/package" Target="../embeddings/Microsoft_Word___6.docx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package" Target="../embeddings/Microsoft_Word___3.docx"/><Relationship Id="rId5" Type="http://schemas.openxmlformats.org/officeDocument/2006/relationships/package" Target="../embeddings/Microsoft_Word___1.docx"/><Relationship Id="rId15" Type="http://schemas.openxmlformats.org/officeDocument/2006/relationships/image" Target="../media/image5.emf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4" Type="http://schemas.openxmlformats.org/officeDocument/2006/relationships/package" Target="../embeddings/Microsoft_Word___4.docx"/><Relationship Id="rId2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26.jpe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notesSlide" Target="../notesSlides/notesSlide2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7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__9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1.docx"/><Relationship Id="rId13" Type="http://schemas.openxmlformats.org/officeDocument/2006/relationships/image" Target="../media/image12.png"/><Relationship Id="rId3" Type="http://schemas.openxmlformats.org/officeDocument/2006/relationships/image" Target="../media/image16.tif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11" Type="http://schemas.openxmlformats.org/officeDocument/2006/relationships/package" Target="../embeddings/Microsoft_Word___12.docx"/><Relationship Id="rId5" Type="http://schemas.openxmlformats.org/officeDocument/2006/relationships/package" Target="../embeddings/Microsoft_Word___10.docx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4.docx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16.tif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11" Type="http://schemas.openxmlformats.org/officeDocument/2006/relationships/package" Target="../embeddings/Microsoft_Word___15.docx"/><Relationship Id="rId5" Type="http://schemas.openxmlformats.org/officeDocument/2006/relationships/package" Target="../embeddings/Microsoft_Word___13.docx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emf"/><Relationship Id="rId14" Type="http://schemas.openxmlformats.org/officeDocument/2006/relationships/package" Target="../embeddings/Microsoft_Word___16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24680" y="0"/>
            <a:ext cx="12206314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206" y="0"/>
            <a:ext cx="12206314" cy="4156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927648" y="2357544"/>
            <a:ext cx="6042387" cy="10714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511824" y="2348880"/>
            <a:ext cx="7677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kern="100" dirty="0" smtClean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定值问题</a:t>
            </a:r>
            <a:endParaRPr lang="zh-CN" altLang="zh-CN" sz="6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2" name="肘形连接符 11"/>
          <p:cNvCxnSpPr/>
          <p:nvPr/>
        </p:nvCxnSpPr>
        <p:spPr>
          <a:xfrm rot="5400000">
            <a:off x="934610" y="1991337"/>
            <a:ext cx="1454162" cy="1205847"/>
          </a:xfrm>
          <a:prstGeom prst="bentConnector3">
            <a:avLst>
              <a:gd name="adj1" fmla="val -6356"/>
            </a:avLst>
          </a:prstGeom>
          <a:ln>
            <a:solidFill>
              <a:srgbClr val="75C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58767" y="3310510"/>
            <a:ext cx="7629521" cy="0"/>
          </a:xfrm>
          <a:prstGeom prst="line">
            <a:avLst/>
          </a:prstGeom>
          <a:ln w="12700">
            <a:solidFill>
              <a:srgbClr val="75C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C35A84C-1A16-BF4B-BC0C-18174FC593C8}"/>
              </a:ext>
            </a:extLst>
          </p:cNvPr>
          <p:cNvSpPr/>
          <p:nvPr/>
        </p:nvSpPr>
        <p:spPr>
          <a:xfrm>
            <a:off x="2377918" y="1556792"/>
            <a:ext cx="3570923" cy="545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4BACC6"/>
                </a:solidFill>
                <a:latin typeface="Microsoft YaHei" panose="020B0503020204020204" pitchFamily="34" charset="-122"/>
                <a:cs typeface="Times New Roman" pitchFamily="18" charset="0"/>
              </a:rPr>
              <a:t>专题六　解析几何</a:t>
            </a:r>
            <a:endParaRPr lang="zh-CN" altLang="zh-CN" sz="2800" dirty="0">
              <a:solidFill>
                <a:srgbClr val="4BACC6"/>
              </a:solidFill>
              <a:latin typeface="Microsoft YaHei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713225"/>
              </p:ext>
            </p:extLst>
          </p:nvPr>
        </p:nvGraphicFramePr>
        <p:xfrm>
          <a:off x="189085" y="801688"/>
          <a:ext cx="11739563" cy="410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文档" r:id="rId4" imgW="12079605" imgH="4237867" progId="Word.Document.12">
                  <p:embed/>
                </p:oleObj>
              </mc:Choice>
              <mc:Fallback>
                <p:oleObj name="文档" r:id="rId4" imgW="12079605" imgH="4237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085" y="801688"/>
                        <a:ext cx="11739563" cy="410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50" y="3140968"/>
            <a:ext cx="45148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43718" y="3625860"/>
            <a:ext cx="6096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tabLst>
                <a:tab pos="2070735" algn="l"/>
              </a:tabLst>
            </a:pPr>
            <a:r>
              <a:rPr lang="zh-CN" altLang="en-US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思路分析</a:t>
            </a:r>
            <a:endParaRPr lang="zh-CN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 descr="专题六答题模板1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r="32554" b="94796"/>
          <a:stretch/>
        </p:blipFill>
        <p:spPr bwMode="auto">
          <a:xfrm>
            <a:off x="119336" y="4234035"/>
            <a:ext cx="8390709" cy="99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0"/>
            <a:ext cx="12189600" cy="653508"/>
          </a:xfrm>
          <a:prstGeom prst="rect">
            <a:avLst/>
          </a:prstGeom>
          <a:solidFill>
            <a:srgbClr val="11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题型一 斜率定值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66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764704"/>
            <a:ext cx="45148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15" y="764704"/>
            <a:ext cx="430607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787822"/>
            <a:ext cx="11305256" cy="5881538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1620" y="955266"/>
            <a:ext cx="11161240" cy="476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Times New Roman" panose="02020603050405020304" pitchFamily="18" charset="0"/>
              </a:rPr>
              <a:t>一定两动斜率定值问题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为圆锥曲线上一定点，</a:t>
            </a:r>
            <a:r>
              <a:rPr lang="en-US" altLang="zh-CN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为圆锥曲线上两个动点，</a:t>
            </a:r>
            <a:endParaRPr lang="en-US" altLang="zh-CN" sz="2400" kern="1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若有如下条件，则动直线</a:t>
            </a:r>
            <a:r>
              <a:rPr lang="en-US" altLang="zh-CN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的斜率为定值，</a:t>
            </a:r>
            <a:endParaRPr lang="en-US" altLang="zh-CN" sz="2400" kern="1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PA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PB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斜率互为相反数 </a:t>
            </a:r>
            <a:endParaRPr lang="en-US" altLang="zh-CN" sz="2400" kern="1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＜＝＞ 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PA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PB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斜率和为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0</a:t>
            </a:r>
          </a:p>
          <a:p>
            <a:pPr lvl="0" algn="just">
              <a:lnSpc>
                <a:spcPct val="150000"/>
              </a:lnSpc>
            </a:pP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＜＝＞   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PA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PB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的倾斜角互补 </a:t>
            </a:r>
            <a:endParaRPr lang="en-US" altLang="zh-CN" sz="2400" kern="1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＜＝＞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PA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PB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关于</a:t>
            </a:r>
            <a:r>
              <a:rPr lang="en-US" altLang="zh-CN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x=</a:t>
            </a:r>
            <a:r>
              <a:rPr lang="en-US" altLang="zh-CN" sz="2400" i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i="1" kern="1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y=</a:t>
            </a:r>
            <a:r>
              <a:rPr lang="en-US" altLang="zh-CN" sz="2400" i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i="1" kern="1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ourier New" panose="02070309020205020404" pitchFamily="49" charset="0"/>
              </a:rPr>
              <a:t>对称</a:t>
            </a:r>
            <a:endParaRPr lang="en-US" altLang="zh-CN" sz="2400" kern="1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＜＝＞ 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APB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的角平分线为</a:t>
            </a:r>
            <a:r>
              <a:rPr lang="en-US" altLang="zh-CN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x=</a:t>
            </a:r>
            <a:r>
              <a:rPr lang="en-US" altLang="zh-CN" sz="24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i="1" kern="1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endParaRPr lang="zh-CN" altLang="zh-CN" sz="1000" i="1" kern="1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95" y="-48470"/>
            <a:ext cx="1845733" cy="669158"/>
            <a:chOff x="1795" y="612341"/>
            <a:chExt cx="1845733" cy="669158"/>
          </a:xfrm>
        </p:grpSpPr>
        <p:sp>
          <p:nvSpPr>
            <p:cNvPr id="9" name="五边形 8">
              <a:extLst>
                <a:ext uri="{FF2B5EF4-FFF2-40B4-BE49-F238E27FC236}">
                  <a16:creationId xmlns:a16="http://schemas.microsoft.com/office/drawing/2014/main" xmlns="" id="{2B269A23-18BB-E749-A895-A1450DD58A24}"/>
                </a:ext>
              </a:extLst>
            </p:cNvPr>
            <p:cNvSpPr/>
            <p:nvPr/>
          </p:nvSpPr>
          <p:spPr>
            <a:xfrm>
              <a:off x="1795" y="814463"/>
              <a:ext cx="1845733" cy="432048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 kern="0" smtClean="0">
                <a:solidFill>
                  <a:prstClr val="white"/>
                </a:solidFill>
                <a:ea typeface="微软雅黑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336" y="612341"/>
              <a:ext cx="1728192" cy="669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规律</a:t>
              </a:r>
              <a:r>
                <a:rPr lang="zh-CN" altLang="en-US" sz="28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总结</a:t>
              </a:r>
              <a:endPara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836712"/>
            <a:ext cx="3289125" cy="2569345"/>
          </a:xfrm>
          <a:prstGeom prst="rect">
            <a:avLst/>
          </a:prstGeom>
        </p:spPr>
      </p:pic>
      <p:pic>
        <p:nvPicPr>
          <p:cNvPr id="11" name="图片 10" descr="D:\meihua_service_cache\jpg/85c50aab1b44851ab8676ca7895f74fc.jpg85c50aab1b44851ab8676ca7895f74f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27648" r="27648"/>
          <a:stretch>
            <a:fillRect/>
          </a:stretch>
        </p:blipFill>
        <p:spPr>
          <a:xfrm>
            <a:off x="8976320" y="3645024"/>
            <a:ext cx="2592288" cy="30299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10800">
                <a:moveTo>
                  <a:pt x="0" y="0"/>
                </a:moveTo>
                <a:lnTo>
                  <a:pt x="7920" y="0"/>
                </a:lnTo>
                <a:lnTo>
                  <a:pt x="792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93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787822"/>
            <a:ext cx="11305256" cy="5424882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795" y="-48470"/>
            <a:ext cx="1845733" cy="669158"/>
            <a:chOff x="1795" y="612341"/>
            <a:chExt cx="1845733" cy="669158"/>
          </a:xfrm>
        </p:grpSpPr>
        <p:sp>
          <p:nvSpPr>
            <p:cNvPr id="9" name="五边形 8">
              <a:extLst>
                <a:ext uri="{FF2B5EF4-FFF2-40B4-BE49-F238E27FC236}">
                  <a16:creationId xmlns:a16="http://schemas.microsoft.com/office/drawing/2014/main" xmlns="" id="{2B269A23-18BB-E749-A895-A1450DD58A24}"/>
                </a:ext>
              </a:extLst>
            </p:cNvPr>
            <p:cNvSpPr/>
            <p:nvPr/>
          </p:nvSpPr>
          <p:spPr>
            <a:xfrm>
              <a:off x="1795" y="814463"/>
              <a:ext cx="1845733" cy="432048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 kern="0" smtClean="0">
                <a:solidFill>
                  <a:prstClr val="white"/>
                </a:solidFill>
                <a:ea typeface="微软雅黑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336" y="612341"/>
              <a:ext cx="1728192" cy="669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回看联考</a:t>
              </a:r>
              <a:endPara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255289"/>
            <a:ext cx="3143689" cy="23339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" t="18661" r="2160" b="14482"/>
          <a:stretch/>
        </p:blipFill>
        <p:spPr>
          <a:xfrm>
            <a:off x="551384" y="839186"/>
            <a:ext cx="10585176" cy="20654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91744" y="3649594"/>
            <a:ext cx="7156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证明直线</a:t>
            </a:r>
            <a:r>
              <a:rPr lang="en-US" altLang="zh-CN" sz="2400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PA</a:t>
            </a:r>
            <a:r>
              <a:rPr lang="zh-CN" altLang="en-US" sz="2400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PB</a:t>
            </a:r>
            <a:r>
              <a:rPr lang="zh-CN" altLang="en-US" sz="2400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斜率和为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，则定直线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x=2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zh-CN" altLang="en-US" sz="2400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APB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的角平分线，即内心所在直线</a:t>
            </a:r>
            <a:r>
              <a:rPr lang="en-US" altLang="zh-CN" sz="2400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08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8044" y="658788"/>
                <a:ext cx="7036107" cy="4575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800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(2022·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全国甲卷改编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)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已知抛物线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C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sz="2800" kern="100" baseline="300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的焦点为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F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，点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D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(2,0)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，过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F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的直线交抛物线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C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N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.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MD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ND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与抛物线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C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的另一个交点分别为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A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B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，记直线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MN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AB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斜率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分别</a:t>
                </a:r>
                <a:r>
                  <a:rPr lang="zh-CN" altLang="zh-CN" sz="2800" kern="100" dirty="0">
                    <a:latin typeface="Times New Roman"/>
                    <a:ea typeface="方正中等线简体"/>
                    <a:cs typeface="Times New Roman"/>
                  </a:rPr>
                  <a:t>为</a:t>
                </a:r>
                <a:r>
                  <a:rPr lang="en-US" altLang="zh-CN" sz="2800" i="1" kern="100" dirty="0"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sz="2800" kern="100" baseline="-25000" dirty="0">
                    <a:latin typeface="Times New Roman"/>
                    <a:ea typeface="方正中等线简体"/>
                    <a:cs typeface="Courier New"/>
                  </a:rPr>
                  <a:t>1</a:t>
                </a:r>
                <a:r>
                  <a:rPr lang="zh-CN" altLang="zh-CN" sz="2800" kern="100" dirty="0">
                    <a:latin typeface="Times New Roman"/>
                    <a:ea typeface="方正中等线简体"/>
                    <a:cs typeface="Times New Roman"/>
                  </a:rPr>
                  <a:t>，</a:t>
                </a:r>
                <a:r>
                  <a:rPr lang="en-US" altLang="zh-CN" sz="2800" i="1" kern="100" dirty="0"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sz="2800" kern="100" baseline="-25000" dirty="0">
                    <a:latin typeface="Times New Roman"/>
                    <a:ea typeface="方正中等线简体"/>
                    <a:cs typeface="Courier New"/>
                  </a:rPr>
                  <a:t>2</a:t>
                </a:r>
                <a:r>
                  <a:rPr lang="zh-CN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，</a:t>
                </a:r>
                <a:endParaRPr lang="en-US" altLang="zh-CN" sz="2800" kern="100" dirty="0" smtClean="0">
                  <a:latin typeface="Times New Roman"/>
                  <a:ea typeface="方正中等线简体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求证：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 smtClean="0">
                            <a:latin typeface="Cambria Math"/>
                            <a:ea typeface="方正中等线简体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/>
                            <a:ea typeface="方正中等线简体"/>
                            <a:cs typeface="Courier New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/>
                            <a:ea typeface="方正中等线简体"/>
                            <a:cs typeface="Courier New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/>
                            <a:ea typeface="方正中等线简体"/>
                            <a:cs typeface="Courier New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/>
                            <a:ea typeface="方正中等线简体"/>
                            <a:cs typeface="Courier New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为</a:t>
                </a:r>
                <a:r>
                  <a:rPr lang="zh-CN" altLang="zh-CN" sz="2800" kern="100" dirty="0">
                    <a:latin typeface="Times New Roman"/>
                    <a:ea typeface="方正中等线简体"/>
                    <a:cs typeface="Times New Roman"/>
                  </a:rPr>
                  <a:t>定值</a:t>
                </a:r>
                <a:r>
                  <a:rPr lang="en-US" altLang="zh-CN" sz="2800" kern="100" dirty="0">
                    <a:latin typeface="Times New Roman"/>
                    <a:ea typeface="方正中等线简体"/>
                    <a:cs typeface="Courier New"/>
                  </a:rPr>
                  <a:t>.</a:t>
                </a:r>
                <a:endParaRPr lang="zh-CN" altLang="zh-CN" sz="1050" kern="100" dirty="0">
                  <a:latin typeface="宋体"/>
                  <a:cs typeface="Courier New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zh-CN" altLang="zh-CN" sz="105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4" y="658788"/>
                <a:ext cx="7036107" cy="4575804"/>
              </a:xfrm>
              <a:prstGeom prst="rect">
                <a:avLst/>
              </a:prstGeom>
              <a:blipFill rotWithShape="0">
                <a:blip r:embed="rId2"/>
                <a:stretch>
                  <a:fillRect l="-1733" r="-6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4776FAB-F198-1F48-B6AC-304185EC7BB2}"/>
              </a:ext>
            </a:extLst>
          </p:cNvPr>
          <p:cNvSpPr txBox="1"/>
          <p:nvPr/>
        </p:nvSpPr>
        <p:spPr>
          <a:xfrm>
            <a:off x="2207568" y="4653136"/>
            <a:ext cx="92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 kumimoji="1" lang="zh-CN" altLang="en-US" sz="2000" dirty="0">
              <a:solidFill>
                <a:prstClr val="white"/>
              </a:solidFill>
              <a:ea typeface="微软雅黑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136095"/>
            <a:ext cx="3224954" cy="30129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89600" cy="653508"/>
          </a:xfrm>
          <a:prstGeom prst="rect">
            <a:avLst/>
          </a:prstGeom>
          <a:solidFill>
            <a:srgbClr val="11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题型</a:t>
            </a:r>
            <a:r>
              <a:rPr lang="zh-CN" altLang="en-US" sz="3200" b="1" dirty="0"/>
              <a:t>二</a:t>
            </a:r>
            <a:r>
              <a:rPr lang="zh-CN" altLang="en-US" sz="3200" b="1" dirty="0" smtClean="0"/>
              <a:t>  斜率商定值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330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8044" y="642593"/>
            <a:ext cx="11335913" cy="222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思路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分析</a:t>
            </a:r>
            <a:endParaRPr lang="en-US" altLang="zh-CN" sz="2800" b="1" kern="100" dirty="0" smtClean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法一：点参法</a:t>
            </a:r>
            <a:endParaRPr lang="en-US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276872"/>
            <a:ext cx="3224954" cy="30129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89600" cy="653508"/>
          </a:xfrm>
          <a:prstGeom prst="rect">
            <a:avLst/>
          </a:prstGeom>
          <a:solidFill>
            <a:srgbClr val="11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题型</a:t>
            </a:r>
            <a:r>
              <a:rPr lang="zh-CN" altLang="en-US" sz="3200" b="1" dirty="0"/>
              <a:t>二</a:t>
            </a:r>
            <a:r>
              <a:rPr lang="zh-CN" altLang="en-US" sz="3200" b="1" dirty="0" smtClean="0"/>
              <a:t>  斜率商定值</a:t>
            </a:r>
            <a:endParaRPr lang="zh-CN" altLang="en-US" sz="32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623392" y="2234791"/>
            <a:ext cx="6316293" cy="3331328"/>
            <a:chOff x="5964072" y="1814513"/>
            <a:chExt cx="5944165" cy="2823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43" t="39848" r="1444" b="11010"/>
            <a:stretch/>
          </p:blipFill>
          <p:spPr bwMode="auto">
            <a:xfrm>
              <a:off x="5964072" y="1814513"/>
              <a:ext cx="5944165" cy="282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6508912" y="3439235"/>
              <a:ext cx="465093" cy="286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en-US" altLang="zh-CN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727848" y="2204864"/>
            <a:ext cx="194421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27720" y="908720"/>
            <a:ext cx="11328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222016"/>
              </p:ext>
            </p:extLst>
          </p:nvPr>
        </p:nvGraphicFramePr>
        <p:xfrm>
          <a:off x="622300" y="1628800"/>
          <a:ext cx="7891462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文档" r:id="rId4" imgW="7910245" imgH="1817193" progId="Word.Document.12">
                  <p:embed/>
                </p:oleObj>
              </mc:Choice>
              <mc:Fallback>
                <p:oleObj name="文档" r:id="rId4" imgW="7910245" imgH="1817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300" y="1628800"/>
                        <a:ext cx="7891462" cy="181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058061"/>
              </p:ext>
            </p:extLst>
          </p:nvPr>
        </p:nvGraphicFramePr>
        <p:xfrm>
          <a:off x="622300" y="2636912"/>
          <a:ext cx="86614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文档" r:id="rId7" imgW="8672034" imgH="1889185" progId="Word.Document.12">
                  <p:embed/>
                </p:oleObj>
              </mc:Choice>
              <mc:Fallback>
                <p:oleObj name="文档" r:id="rId7" imgW="8672034" imgH="18891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300" y="2636912"/>
                        <a:ext cx="866140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527720" y="3933056"/>
            <a:ext cx="1132892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9641"/>
              </p:ext>
            </p:extLst>
          </p:nvPr>
        </p:nvGraphicFramePr>
        <p:xfrm>
          <a:off x="620713" y="5057923"/>
          <a:ext cx="982503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文档" r:id="rId10" imgW="10099298" imgH="1431728" progId="Word.Document.12">
                  <p:embed/>
                </p:oleObj>
              </mc:Choice>
              <mc:Fallback>
                <p:oleObj name="文档" r:id="rId10" imgW="10099298" imgH="14317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0713" y="5057923"/>
                        <a:ext cx="9825037" cy="1395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390000" y="692696"/>
            <a:ext cx="11538648" cy="5904656"/>
            <a:chOff x="390000" y="3924784"/>
            <a:chExt cx="11106600" cy="6264696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390000" y="4037675"/>
              <a:ext cx="11106600" cy="6151805"/>
            </a:xfrm>
            <a:prstGeom prst="roundRect">
              <a:avLst>
                <a:gd name="adj" fmla="val 1367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3924784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19" name="图片 18" descr="C:\Users\Administrator\Desktop\证明.tif"/>
            <p:cNvPicPr/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" y="3936166"/>
              <a:ext cx="5832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线形标注 1 10"/>
          <p:cNvSpPr/>
          <p:nvPr/>
        </p:nvSpPr>
        <p:spPr>
          <a:xfrm>
            <a:off x="9022927" y="3789040"/>
            <a:ext cx="2401665" cy="864096"/>
          </a:xfrm>
          <a:prstGeom prst="borderCallout1">
            <a:avLst>
              <a:gd name="adj1" fmla="val 46528"/>
              <a:gd name="adj2" fmla="val -1530"/>
              <a:gd name="adj3" fmla="val -18455"/>
              <a:gd name="adj4" fmla="val -240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点代入抛物线</a:t>
            </a:r>
            <a:endParaRPr lang="zh-CN" altLang="en-US" sz="2400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24" y="525271"/>
            <a:ext cx="3262160" cy="3047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0997" y="55778"/>
            <a:ext cx="3430747" cy="717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45000"/>
              </a:lnSpc>
            </a:pPr>
            <a:r>
              <a:rPr lang="zh-CN" altLang="en-US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法一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：引入点参数法</a:t>
            </a:r>
            <a:endParaRPr lang="en-US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27720" y="404664"/>
            <a:ext cx="11328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同理可得，直线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 －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)+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 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 －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3167"/>
              </p:ext>
            </p:extLst>
          </p:nvPr>
        </p:nvGraphicFramePr>
        <p:xfrm>
          <a:off x="612118" y="3501008"/>
          <a:ext cx="5592762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文档" r:id="rId4" imgW="5593222" imgH="1347252" progId="Word.Document.12">
                  <p:embed/>
                </p:oleObj>
              </mc:Choice>
              <mc:Fallback>
                <p:oleObj name="文档" r:id="rId4" imgW="5593222" imgH="1347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118" y="3501008"/>
                        <a:ext cx="5592762" cy="134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285435"/>
              </p:ext>
            </p:extLst>
          </p:nvPr>
        </p:nvGraphicFramePr>
        <p:xfrm>
          <a:off x="612118" y="4407371"/>
          <a:ext cx="10323512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文档" r:id="rId7" imgW="10323678" imgH="1685745" progId="Word.Document.12">
                  <p:embed/>
                </p:oleObj>
              </mc:Choice>
              <mc:Fallback>
                <p:oleObj name="文档" r:id="rId7" imgW="10323678" imgH="16857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118" y="4407371"/>
                        <a:ext cx="10323512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165"/>
              </p:ext>
            </p:extLst>
          </p:nvPr>
        </p:nvGraphicFramePr>
        <p:xfrm>
          <a:off x="620713" y="5371926"/>
          <a:ext cx="488156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文档" r:id="rId10" imgW="4909899" imgH="1467106" progId="Word.Document.12">
                  <p:embed/>
                </p:oleObj>
              </mc:Choice>
              <mc:Fallback>
                <p:oleObj name="文档" r:id="rId10" imgW="4909899" imgH="1467106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71926"/>
                        <a:ext cx="4881562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575720" y="5518783"/>
                <a:ext cx="2952328" cy="79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kern="100" smtClean="0">
                        <a:latin typeface="Cambria Math"/>
                        <a:ea typeface="方正中等线简体"/>
                        <a:cs typeface="Times New Roman"/>
                      </a:rPr>
                      <m:t>所以</m:t>
                    </m:r>
                    <m:f>
                      <m:fPr>
                        <m:ctrlPr>
                          <a:rPr lang="en-US" altLang="zh-CN" sz="2800" i="1" kern="100">
                            <a:latin typeface="Cambria Math"/>
                            <a:ea typeface="方正中等线简体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/>
                            <a:ea typeface="方正中等线简体"/>
                            <a:cs typeface="Courier New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/>
                            <a:ea typeface="方正中等线简体"/>
                            <a:cs typeface="Courier New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/>
                            <a:ea typeface="方正中等线简体"/>
                            <a:cs typeface="Courier New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/>
                            <a:ea typeface="方正中等线简体"/>
                            <a:cs typeface="Courier New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800" i="1" kern="100" dirty="0" smtClean="0">
                        <a:latin typeface="Cambria Math" panose="02040503050406030204" pitchFamily="18" charset="0"/>
                        <a:ea typeface="方正中等线简体"/>
                        <a:cs typeface="Times New Roman"/>
                      </a:rPr>
                      <m:t>2</m:t>
                    </m:r>
                  </m:oMath>
                </a14:m>
                <a:r>
                  <a:rPr lang="zh-CN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为</a:t>
                </a:r>
                <a:r>
                  <a:rPr lang="zh-CN" altLang="zh-CN" sz="2800" kern="100" dirty="0">
                    <a:latin typeface="Times New Roman"/>
                    <a:ea typeface="方正中等线简体"/>
                    <a:cs typeface="Times New Roman"/>
                  </a:rPr>
                  <a:t>定</a:t>
                </a:r>
                <a:r>
                  <a:rPr lang="zh-CN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值</a:t>
                </a:r>
                <a:r>
                  <a:rPr lang="zh-CN" altLang="en-US" sz="2800" kern="100" dirty="0" smtClean="0">
                    <a:latin typeface="Times New Roman"/>
                    <a:ea typeface="方正中等线简体"/>
                    <a:cs typeface="Times New Roman"/>
                  </a:rPr>
                  <a:t>。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5518783"/>
                <a:ext cx="2952328" cy="790537"/>
              </a:xfrm>
              <a:prstGeom prst="rect">
                <a:avLst/>
              </a:prstGeom>
              <a:blipFill rotWithShape="1">
                <a:blip r:embed="rId12"/>
                <a:stretch>
                  <a:fillRect r="-16322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/>
          <p:cNvGrpSpPr/>
          <p:nvPr/>
        </p:nvGrpSpPr>
        <p:grpSpPr>
          <a:xfrm>
            <a:off x="390000" y="260648"/>
            <a:ext cx="11106600" cy="6264696"/>
            <a:chOff x="390000" y="3924784"/>
            <a:chExt cx="11106600" cy="6264696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390000" y="4037675"/>
              <a:ext cx="11106600" cy="6151805"/>
            </a:xfrm>
            <a:prstGeom prst="roundRect">
              <a:avLst>
                <a:gd name="adj" fmla="val 1367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3924784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18" name="图片 17" descr="C:\Users\Administrator\Desktop\证明.tif"/>
            <p:cNvPicPr/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" y="3936166"/>
              <a:ext cx="5832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10" y="44624"/>
            <a:ext cx="3224954" cy="30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14156"/>
            <a:ext cx="3224954" cy="30129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8044" y="114156"/>
            <a:ext cx="11335913" cy="6989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思路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分析</a:t>
            </a:r>
            <a:endParaRPr lang="en-US" altLang="zh-CN" sz="2800" b="1" kern="100" dirty="0" smtClean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法</a:t>
            </a:r>
            <a:r>
              <a:rPr lang="zh-CN" altLang="en-US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：引入斜率参数</a:t>
            </a:r>
            <a:endParaRPr lang="en-US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❶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设直线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MN 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x=my+1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，联立抛物线方程</a:t>
            </a:r>
            <a:endParaRPr lang="zh-CN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❷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韦达定理得出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的坐标关系（纵坐标之积为定值）</a:t>
            </a:r>
            <a:endParaRPr lang="zh-CN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↓</a:t>
            </a:r>
            <a:endParaRPr lang="en-US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❸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设直线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MD 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x=ny+1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，联立抛物线方程，得出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的坐标关系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设直线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MD 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x=ty+1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，联立抛物线方程，得出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的坐标关系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❹</a:t>
            </a:r>
            <a:r>
              <a:rPr lang="zh-CN" altLang="en-US" sz="2800" kern="100" dirty="0" smtClean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建立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i="1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i="1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91344" y="332656"/>
                <a:ext cx="11737304" cy="4536504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MN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x=my+1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M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N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A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B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i="1" kern="1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kern="100" baseline="-250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1</a:t>
                </a:r>
                <a:r>
                  <a:rPr lang="en-US" altLang="zh-CN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altLang="zh-CN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联立抛物线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得：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my-4=0</a:t>
                </a:r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endParaRPr lang="en-US" altLang="zh-CN" i="1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+y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</a:t>
                </a:r>
                <a:endParaRPr lang="en-US" altLang="zh-CN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AM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x=my+2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endParaRPr lang="en-US" altLang="zh-CN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联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立抛物线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得：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my-8=0</a:t>
                </a:r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endParaRPr lang="en-US" altLang="zh-CN" i="1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8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，所以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smtClean="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同理：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endParaRPr lang="en-US" altLang="zh-CN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所以</a:t>
                </a:r>
                <a:r>
                  <a:rPr lang="en-US" altLang="zh-CN" i="1" kern="100" dirty="0" smtClean="0"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kern="100" baseline="-25000" dirty="0" smtClean="0">
                    <a:latin typeface="Times New Roman"/>
                    <a:ea typeface="方正中等线简体"/>
                    <a:cs typeface="Courier New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4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sSub>
                          <m:sSubPr>
                            <m:ctrlP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kern="100" smtClean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kern="100" smtClean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b="0" i="0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i="1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altLang="zh-CN" kern="100" baseline="-250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1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i="1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altLang="zh-CN" kern="100" baseline="-250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－</a:t>
                </a:r>
                <a:r>
                  <a:rPr lang="en-US" altLang="zh-CN" kern="100" dirty="0"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CN" altLang="en-US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（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a:rPr lang="zh-CN" altLang="en-US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）</m:t>
                        </m:r>
                      </m:den>
                    </m:f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－</a:t>
                </a:r>
                <a:r>
                  <a:rPr lang="en-US" altLang="zh-CN" kern="100" dirty="0"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=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m</m:t>
                        </m:r>
                      </m:den>
                    </m:f>
                  </m:oMath>
                </a14:m>
                <a:endParaRPr lang="en-US" altLang="zh-CN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altLang="zh-CN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332656"/>
                <a:ext cx="11737304" cy="4536504"/>
              </a:xfrm>
              <a:blipFill rotWithShape="1">
                <a:blip r:embed="rId2"/>
                <a:stretch>
                  <a:fillRect l="-1038" t="-1747" r="-1506" b="-18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46" y="908720"/>
            <a:ext cx="3224954" cy="3012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91344" y="5803713"/>
                <a:ext cx="2952328" cy="79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kern="100" smtClean="0">
                        <a:latin typeface="Cambria Math"/>
                        <a:ea typeface="方正中等线简体"/>
                        <a:cs typeface="Times New Roman"/>
                      </a:rPr>
                      <m:t>所以</m:t>
                    </m:r>
                    <m:f>
                      <m:fPr>
                        <m:ctrlPr>
                          <a:rPr lang="en-US" altLang="zh-CN" sz="2800" i="1" kern="100">
                            <a:latin typeface="Cambria Math"/>
                            <a:ea typeface="方正中等线简体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/>
                            <a:ea typeface="方正中等线简体"/>
                            <a:cs typeface="Courier New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/>
                            <a:ea typeface="方正中等线简体"/>
                            <a:cs typeface="Courier New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/>
                            <a:ea typeface="方正中等线简体"/>
                            <a:cs typeface="Courier New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/>
                            <a:ea typeface="方正中等线简体"/>
                            <a:cs typeface="Courier New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800" i="1" kern="100" dirty="0" smtClean="0">
                        <a:latin typeface="Cambria Math" panose="02040503050406030204" pitchFamily="18" charset="0"/>
                        <a:ea typeface="方正中等线简体"/>
                        <a:cs typeface="Times New Roman"/>
                      </a:rPr>
                      <m:t>2</m:t>
                    </m:r>
                  </m:oMath>
                </a14:m>
                <a:r>
                  <a:rPr lang="zh-CN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为</a:t>
                </a:r>
                <a:r>
                  <a:rPr lang="zh-CN" altLang="zh-CN" sz="2800" kern="100" dirty="0">
                    <a:latin typeface="Times New Roman"/>
                    <a:ea typeface="方正中等线简体"/>
                    <a:cs typeface="Times New Roman"/>
                  </a:rPr>
                  <a:t>定</a:t>
                </a:r>
                <a:r>
                  <a:rPr lang="zh-CN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值</a:t>
                </a:r>
                <a:r>
                  <a:rPr lang="zh-CN" altLang="en-US" sz="2800" kern="100" dirty="0" smtClean="0">
                    <a:latin typeface="Times New Roman"/>
                    <a:ea typeface="方正中等线简体"/>
                    <a:cs typeface="Times New Roman"/>
                  </a:rPr>
                  <a:t>。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5803713"/>
                <a:ext cx="2952328" cy="790537"/>
              </a:xfrm>
              <a:prstGeom prst="rect">
                <a:avLst/>
              </a:prstGeom>
              <a:blipFill rotWithShape="0">
                <a:blip r:embed="rId5"/>
                <a:stretch>
                  <a:fillRect r="-1628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191344" y="116632"/>
            <a:ext cx="11881320" cy="6624736"/>
            <a:chOff x="390000" y="3924784"/>
            <a:chExt cx="11106600" cy="6264696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390000" y="4037675"/>
              <a:ext cx="11106600" cy="6151805"/>
            </a:xfrm>
            <a:prstGeom prst="roundRect">
              <a:avLst>
                <a:gd name="adj" fmla="val 1367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3924784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9" name="图片 8" descr="C:\Users\Administrator\Desktop\证明.tif"/>
            <p:cNvPicPr/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" y="3936166"/>
              <a:ext cx="583200" cy="216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61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89600" cy="653508"/>
          </a:xfrm>
          <a:prstGeom prst="rect">
            <a:avLst/>
          </a:prstGeom>
          <a:solidFill>
            <a:srgbClr val="11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44"/>
          <p:cNvSpPr>
            <a:spLocks noChangeArrowheads="1"/>
          </p:cNvSpPr>
          <p:nvPr/>
        </p:nvSpPr>
        <p:spPr bwMode="auto">
          <a:xfrm>
            <a:off x="-168696" y="-449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159896" y="8977"/>
            <a:ext cx="247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定值问题</a:t>
            </a:r>
            <a:endParaRPr lang="zh-CN" altLang="zh-CN" sz="32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310" y="1444714"/>
            <a:ext cx="1099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定值就是含有变量参数的代数式，无论变量怎么变化，值都不变，也就是说    变量可被消去。</a:t>
            </a:r>
            <a:endParaRPr lang="en-US" altLang="zh-CN" sz="240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311" y="692696"/>
            <a:ext cx="873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方正舒体" pitchFamily="2" charset="-122"/>
                <a:ea typeface="方正舒体" pitchFamily="2" charset="-122"/>
              </a:rPr>
              <a:t>1</a:t>
            </a:r>
            <a:r>
              <a:rPr lang="zh-CN" altLang="en-US" sz="2800" dirty="0" smtClean="0">
                <a:latin typeface="方正舒体" pitchFamily="2" charset="-122"/>
                <a:ea typeface="方正舒体" pitchFamily="2" charset="-122"/>
              </a:rPr>
              <a:t>、定值问题要干什么？</a:t>
            </a:r>
            <a:endParaRPr lang="zh-CN" altLang="en-US" sz="2800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728" y="2617748"/>
            <a:ext cx="873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方正舒体" pitchFamily="2" charset="-122"/>
                <a:ea typeface="方正舒体" pitchFamily="2" charset="-122"/>
              </a:rPr>
              <a:t>2</a:t>
            </a:r>
            <a:r>
              <a:rPr lang="zh-CN" altLang="en-US" sz="2800" dirty="0" smtClean="0">
                <a:latin typeface="方正舒体" pitchFamily="2" charset="-122"/>
                <a:ea typeface="方正舒体" pitchFamily="2" charset="-122"/>
              </a:rPr>
              <a:t>、定值问题解题思路</a:t>
            </a:r>
            <a:endParaRPr lang="zh-CN" altLang="en-US" sz="2800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71464" y="3311547"/>
            <a:ext cx="100091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动中求定，因其动，这类问题中的变量较多，变量间的关系式也复杂，对我们分析能力、运算能力有较高的要求，我们要透视定值问题的本质，解决的通法是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引参制动，即引入合适的变量，把要求或证明的量用它表示出来，再探究其定的特质。</a:t>
            </a:r>
            <a:r>
              <a:rPr lang="zh-CN" altLang="en-US" sz="2400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也可以</a:t>
            </a:r>
            <a:r>
              <a:rPr lang="zh-CN" altLang="zh-CN" sz="2400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从特殊</a:t>
            </a:r>
            <a:r>
              <a:rPr lang="zh-CN" altLang="en-US" sz="2400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位置</a:t>
            </a:r>
            <a:r>
              <a:rPr lang="zh-CN" altLang="zh-CN" sz="2400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求出定值，再证明该值与变量</a:t>
            </a:r>
            <a:r>
              <a:rPr lang="zh-CN" altLang="zh-CN" sz="2400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无关</a:t>
            </a:r>
            <a:r>
              <a:rPr lang="zh-CN" altLang="en-US" sz="2400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 kern="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624392" y="2322317"/>
            <a:ext cx="2398912" cy="602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动中求定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96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191344" y="476672"/>
                <a:ext cx="11737304" cy="453650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MN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x=my+1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M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N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A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B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i="1" kern="1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kern="100" baseline="-250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1</a:t>
                </a:r>
                <a:r>
                  <a:rPr lang="en-US" altLang="zh-CN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altLang="zh-CN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联立抛物线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得：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my-4=0</a:t>
                </a:r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endParaRPr lang="en-US" altLang="zh-CN" i="1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+y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</a:t>
                </a:r>
                <a:endParaRPr lang="en-US" altLang="zh-CN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AM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x=my+2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endParaRPr lang="en-US" altLang="zh-CN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联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立抛物线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得：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my-8=0</a:t>
                </a:r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endParaRPr lang="en-US" altLang="zh-CN" i="1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8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，所以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同理：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endParaRPr lang="en-US" altLang="zh-CN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所以</a:t>
                </a:r>
                <a:r>
                  <a:rPr lang="en-US" altLang="zh-CN" i="1" kern="100" dirty="0" smtClean="0"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kern="100" baseline="-25000" dirty="0" smtClean="0">
                    <a:latin typeface="Times New Roman"/>
                    <a:ea typeface="方正中等线简体"/>
                    <a:cs typeface="Courier New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4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sSub>
                          <m:sSubPr>
                            <m:ctrlP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 smtClean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kern="100" smtClean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i="1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altLang="zh-CN" kern="100" baseline="-250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1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i="1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altLang="zh-CN" kern="100" baseline="-250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－</a:t>
                </a:r>
                <a:r>
                  <a:rPr lang="en-US" altLang="zh-CN" kern="100" dirty="0"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CN" altLang="en-US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（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a:rPr lang="zh-CN" altLang="en-US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）</m:t>
                        </m:r>
                      </m:den>
                    </m:f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－</a:t>
                </a:r>
                <a:r>
                  <a:rPr lang="en-US" altLang="zh-CN" kern="100" dirty="0"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=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m</m:t>
                        </m:r>
                      </m:den>
                    </m:f>
                  </m:oMath>
                </a14:m>
                <a:endParaRPr lang="en-US" altLang="zh-CN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476672"/>
                <a:ext cx="11737304" cy="4536504"/>
              </a:xfrm>
              <a:prstGeom prst="rect">
                <a:avLst/>
              </a:prstGeom>
              <a:blipFill rotWithShape="0">
                <a:blip r:embed="rId2"/>
                <a:stretch>
                  <a:fillRect l="-1038" t="-1747" r="-1506" b="-18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63352" y="4293096"/>
            <a:ext cx="154817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67608" y="2282548"/>
            <a:ext cx="1656184" cy="498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46" y="1052736"/>
            <a:ext cx="3224954" cy="3012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1344" y="5877272"/>
                <a:ext cx="424847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kern="100" smtClean="0">
                        <a:latin typeface="Cambria Math"/>
                        <a:ea typeface="方正中等线简体"/>
                        <a:cs typeface="Times New Roman"/>
                      </a:rPr>
                      <m:t>所以</m:t>
                    </m:r>
                  </m:oMath>
                </a14:m>
                <a:r>
                  <a:rPr lang="en-US" altLang="zh-CN" sz="2800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sz="3200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sz="3200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en-US" altLang="zh-CN" sz="3200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sz="3200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 </a:t>
                </a:r>
                <a:r>
                  <a:rPr lang="en-US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=16</a:t>
                </a:r>
                <a:r>
                  <a:rPr lang="zh-CN" altLang="en-US" sz="2800" kern="100" dirty="0" smtClean="0">
                    <a:latin typeface="Times New Roman"/>
                    <a:ea typeface="方正中等线简体"/>
                    <a:cs typeface="Times New Roman"/>
                  </a:rPr>
                  <a:t>，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5877272"/>
                <a:ext cx="4248472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5591944" y="2204864"/>
            <a:ext cx="337510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直线</a:t>
            </a:r>
            <a:r>
              <a:rPr lang="en-US" altLang="zh-CN" sz="2000" dirty="0" smtClean="0"/>
              <a:t>AB</a:t>
            </a:r>
            <a:r>
              <a:rPr lang="zh-CN" altLang="en-US" sz="2000" dirty="0" smtClean="0"/>
              <a:t>过定点</a:t>
            </a:r>
            <a:r>
              <a:rPr lang="en-US" altLang="zh-CN" sz="2000" dirty="0" smtClean="0"/>
              <a:t>(t,0)</a:t>
            </a:r>
            <a:r>
              <a:rPr lang="zh-CN" altLang="en-US" sz="2000" dirty="0" smtClean="0"/>
              <a:t>，则点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B</a:t>
            </a:r>
            <a:r>
              <a:rPr lang="zh-CN" altLang="en-US" sz="2000" dirty="0" smtClean="0"/>
              <a:t>纵坐标之积为定值 </a:t>
            </a:r>
            <a:r>
              <a:rPr lang="en-US" altLang="zh-CN" sz="2000" dirty="0" smtClean="0"/>
              <a:t>-2pt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783632" y="5949280"/>
                <a:ext cx="80648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kern="100" smtClean="0">
                        <a:solidFill>
                          <a:srgbClr val="FF0000"/>
                        </a:solidFill>
                        <a:latin typeface="Cambria Math"/>
                        <a:ea typeface="方正中等线简体"/>
                        <a:cs typeface="Times New Roman"/>
                      </a:rPr>
                      <m:t>所以</m:t>
                    </m:r>
                  </m:oMath>
                </a14:m>
                <a:r>
                  <a:rPr lang="zh-CN" altLang="en-US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en-US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过定点（</a:t>
                </a:r>
                <a:r>
                  <a:rPr lang="en-US" altLang="zh-CN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4, 0</a:t>
                </a:r>
                <a:r>
                  <a:rPr lang="zh-CN" altLang="en-US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）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5949280"/>
                <a:ext cx="8064896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6279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409750" y="-99392"/>
            <a:ext cx="4822154" cy="717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45000"/>
              </a:lnSpc>
            </a:pP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定点问题  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zh-CN" altLang="en-US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过定点</a:t>
            </a:r>
            <a:endParaRPr lang="en-US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191344" y="745540"/>
                <a:ext cx="11737304" cy="453650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MN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x=my+1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M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N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A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B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i="1" kern="1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kern="100" baseline="-250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1</a:t>
                </a:r>
                <a:r>
                  <a:rPr lang="en-US" altLang="zh-CN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altLang="zh-CN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联立抛物线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得：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my-4=0</a:t>
                </a:r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endParaRPr lang="en-US" altLang="zh-CN" i="1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+y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</a:t>
                </a:r>
                <a:endParaRPr lang="en-US" altLang="zh-CN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8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，所以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同理：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endParaRPr lang="en-US" altLang="zh-CN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所以</a:t>
                </a:r>
                <a:r>
                  <a:rPr lang="en-US" altLang="zh-CN" i="1" kern="100" dirty="0" smtClean="0"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kern="100" baseline="-25000" dirty="0" smtClean="0">
                    <a:latin typeface="Times New Roman"/>
                    <a:ea typeface="方正中等线简体"/>
                    <a:cs typeface="Courier New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4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sSub>
                          <m:sSubPr>
                            <m:ctrlPr>
                              <a:rPr lang="en-US" altLang="zh-CN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 smtClean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kern="100" smtClean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i="1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altLang="zh-CN" kern="100" baseline="-250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1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kern="100">
                                <a:latin typeface="Cambria Math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i="1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altLang="zh-CN" kern="100" baseline="-250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－</a:t>
                </a:r>
                <a:r>
                  <a:rPr lang="en-US" altLang="zh-CN" kern="100" dirty="0"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CN" altLang="en-US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（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a:rPr lang="zh-CN" altLang="en-US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）</m:t>
                        </m:r>
                      </m:den>
                    </m:f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－</a:t>
                </a:r>
                <a:r>
                  <a:rPr lang="en-US" altLang="zh-CN" kern="100" dirty="0"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=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i="1" kern="1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m</m:t>
                        </m:r>
                      </m:den>
                    </m:f>
                  </m:oMath>
                </a14:m>
                <a:endParaRPr lang="en-US" altLang="zh-CN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745540"/>
                <a:ext cx="11737304" cy="4536504"/>
              </a:xfrm>
              <a:prstGeom prst="rect">
                <a:avLst/>
              </a:prstGeom>
              <a:blipFill rotWithShape="0">
                <a:blip r:embed="rId2"/>
                <a:stretch>
                  <a:fillRect l="-1038" t="-1747" r="-15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8832304" y="5146739"/>
            <a:ext cx="154817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87688" y="745540"/>
            <a:ext cx="1296144" cy="498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30" y="1321604"/>
            <a:ext cx="2490534" cy="2326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1344" y="4994012"/>
                <a:ext cx="424847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kern="100" smtClean="0">
                        <a:latin typeface="Cambria Math"/>
                        <a:ea typeface="方正中等线简体"/>
                        <a:cs typeface="Times New Roman"/>
                      </a:rPr>
                      <m:t>所以</m:t>
                    </m:r>
                  </m:oMath>
                </a14:m>
                <a:r>
                  <a:rPr lang="en-US" altLang="zh-CN" sz="2800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sz="3200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sz="3200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en-US" altLang="zh-CN" sz="3200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sz="3200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 </a:t>
                </a:r>
                <a:r>
                  <a:rPr lang="en-US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=16</a:t>
                </a:r>
                <a:r>
                  <a:rPr lang="zh-CN" altLang="en-US" sz="2800" kern="100" dirty="0" smtClean="0">
                    <a:latin typeface="Times New Roman"/>
                    <a:ea typeface="方正中等线简体"/>
                    <a:cs typeface="Times New Roman"/>
                  </a:rPr>
                  <a:t>，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4994012"/>
                <a:ext cx="4248472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783632" y="5066020"/>
                <a:ext cx="80648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kern="100" smtClean="0">
                        <a:latin typeface="Cambria Math"/>
                        <a:ea typeface="方正中等线简体"/>
                        <a:cs typeface="Times New Roman"/>
                      </a:rPr>
                      <m:t>所以</m:t>
                    </m:r>
                  </m:oMath>
                </a14:m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过定点（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4, 0</a:t>
                </a: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），</a:t>
                </a:r>
                <a:r>
                  <a:rPr lang="zh-CN" altLang="en-US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其方程</a:t>
                </a:r>
                <a:r>
                  <a:rPr lang="zh-CN" altLang="en-US" sz="28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x=2my+4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5066020"/>
                <a:ext cx="8064896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5116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38550" y="-99392"/>
            <a:ext cx="9567840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5000"/>
              </a:lnSpc>
            </a:pP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定直线问题  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MN</a:t>
            </a:r>
            <a:r>
              <a:rPr lang="zh-CN" altLang="en-US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zh-CN" altLang="en-US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的交点在定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en-US" sz="2800" dirty="0"/>
          </a:p>
          <a:p>
            <a:pPr lvl="0" algn="just">
              <a:lnSpc>
                <a:spcPct val="145000"/>
              </a:lnSpc>
            </a:pPr>
            <a:endParaRPr lang="en-US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1344" y="5949280"/>
            <a:ext cx="5862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MN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的交点在定直线</a:t>
            </a:r>
            <a:r>
              <a:rPr lang="en-US" altLang="zh-CN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x=2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10200456" y="3861048"/>
            <a:ext cx="50405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>
            <a:stCxn id="5" idx="2"/>
          </p:cNvCxnSpPr>
          <p:nvPr/>
        </p:nvCxnSpPr>
        <p:spPr>
          <a:xfrm>
            <a:off x="3935760" y="1243920"/>
            <a:ext cx="5646370" cy="3902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191344" y="745540"/>
                <a:ext cx="11737304" cy="453650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MN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x=my+1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M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N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A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3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B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i="1" kern="1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kern="100" baseline="-250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1</a:t>
                </a:r>
                <a:r>
                  <a:rPr lang="en-US" altLang="zh-CN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altLang="zh-CN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联立抛物线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得：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kern="100" baseline="300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my-4=0</a:t>
                </a:r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endParaRPr lang="en-US" altLang="zh-CN" i="1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+y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zh-CN" altLang="en-US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4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+y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8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endParaRPr lang="en-US" altLang="zh-CN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i="1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S</a:t>
                </a:r>
                <a:r>
                  <a:rPr lang="en-US" altLang="zh-CN" sz="1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∆MND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0" i="1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kern="100" dirty="0"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kern="100" dirty="0">
                        <a:latin typeface="Times New Roman" panose="02020603050405020304" pitchFamily="18" charset="0"/>
                        <a:ea typeface="仿宋_GB2312" panose="02010609030101010101" pitchFamily="49" charset="-122"/>
                        <a:cs typeface="Courier New" panose="020703090202050204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zh-CN" b="0" i="0" kern="100" baseline="-25000" dirty="0" smtClean="0">
                        <a:latin typeface="Times New Roman" panose="02020603050405020304" pitchFamily="18" charset="0"/>
                        <a:ea typeface="仿宋_GB2312" panose="02010609030101010101" pitchFamily="49" charset="-122"/>
                        <a:cs typeface="Courier New" panose="02070309020205020404" pitchFamily="49" charset="0"/>
                      </a:rPr>
                      <m:t>1</m:t>
                    </m:r>
                    <m:r>
                      <m:rPr>
                        <m:nor/>
                      </m:rPr>
                      <a:rPr lang="zh-CN" altLang="zh-CN" kern="100" dirty="0">
                        <a:latin typeface="Times New Roman" panose="02020603050405020304" pitchFamily="18" charset="0"/>
                        <a:ea typeface="仿宋_GB2312" panose="02010609030101010101" pitchFamily="49" charset="-122"/>
                        <a:cs typeface="Times New Roman" panose="02020603050405020304" pitchFamily="18" charset="0"/>
                      </a:rPr>
                      <m:t>－</m:t>
                    </m:r>
                    <m:r>
                      <m:rPr>
                        <m:nor/>
                      </m:rPr>
                      <a:rPr lang="en-US" altLang="zh-CN" i="1" kern="100" dirty="0">
                        <a:latin typeface="Times New Roman" panose="02020603050405020304" pitchFamily="18" charset="0"/>
                        <a:ea typeface="仿宋_GB2312" panose="02010609030101010101" pitchFamily="49" charset="-122"/>
                        <a:cs typeface="Courier New" panose="020703090202050204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zh-CN" b="0" i="0" kern="100" baseline="-25000" dirty="0" smtClean="0">
                        <a:latin typeface="Times New Roman" panose="02020603050405020304" pitchFamily="18" charset="0"/>
                        <a:ea typeface="仿宋_GB2312" panose="02010609030101010101" pitchFamily="49" charset="-122"/>
                        <a:cs typeface="Courier New" panose="02070309020205020404" pitchFamily="49" charset="0"/>
                      </a:rPr>
                      <m:t>2</m:t>
                    </m:r>
                    <m:r>
                      <a:rPr lang="en-US" altLang="zh-CN" i="1" kern="100" baseline="-25000" dirty="0">
                        <a:latin typeface="Cambria Math"/>
                        <a:ea typeface="仿宋_GB2312" panose="02010609030101010101" pitchFamily="49" charset="-122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i="1" kern="100" dirty="0" smtClean="0">
                            <a:latin typeface="Cambria Math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altLang="zh-CN" i="1" kern="100" dirty="0" smtClean="0">
                                <a:latin typeface="Cambria Math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b="0" i="1" kern="100" dirty="0" smtClean="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kern="100" dirty="0" smtClean="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+16</m:t>
                        </m:r>
                      </m:e>
                    </m:rad>
                  </m:oMath>
                </a14:m>
                <a:endParaRPr lang="en-US" altLang="zh-CN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altLang="zh-CN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S</a:t>
                </a:r>
                <a:r>
                  <a:rPr lang="en-US" altLang="zh-CN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∆ABD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  <m:r>
                      <a:rPr lang="en-US" altLang="zh-CN" i="1" kern="100" dirty="0">
                        <a:latin typeface="Cambria Math" panose="02040503050406030204" pitchFamily="18" charset="0"/>
                        <a:ea typeface="仿宋_GB2312" panose="02010609030101010101" pitchFamily="49" charset="-122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kern="100" dirty="0"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kern="100" dirty="0">
                        <a:latin typeface="Times New Roman" panose="02020603050405020304" pitchFamily="18" charset="0"/>
                        <a:ea typeface="仿宋_GB2312" panose="02010609030101010101" pitchFamily="49" charset="-122"/>
                        <a:cs typeface="Courier New" panose="020703090202050204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zh-CN" b="0" i="0" kern="100" baseline="-25000" dirty="0" smtClean="0">
                        <a:latin typeface="Times New Roman" panose="02020603050405020304" pitchFamily="18" charset="0"/>
                        <a:ea typeface="仿宋_GB2312" panose="02010609030101010101" pitchFamily="49" charset="-122"/>
                        <a:cs typeface="Courier New" panose="02070309020205020404" pitchFamily="49" charset="0"/>
                      </a:rPr>
                      <m:t>3</m:t>
                    </m:r>
                    <m:r>
                      <m:rPr>
                        <m:nor/>
                      </m:rPr>
                      <a:rPr lang="zh-CN" altLang="zh-CN" kern="100" dirty="0">
                        <a:latin typeface="Times New Roman" panose="02020603050405020304" pitchFamily="18" charset="0"/>
                        <a:ea typeface="仿宋_GB2312" panose="02010609030101010101" pitchFamily="49" charset="-122"/>
                        <a:cs typeface="Times New Roman" panose="02020603050405020304" pitchFamily="18" charset="0"/>
                      </a:rPr>
                      <m:t>－</m:t>
                    </m:r>
                    <m:r>
                      <m:rPr>
                        <m:nor/>
                      </m:rPr>
                      <a:rPr lang="en-US" altLang="zh-CN" i="1" kern="100" dirty="0">
                        <a:latin typeface="Times New Roman" panose="02020603050405020304" pitchFamily="18" charset="0"/>
                        <a:ea typeface="仿宋_GB2312" panose="02010609030101010101" pitchFamily="49" charset="-122"/>
                        <a:cs typeface="Courier New" panose="020703090202050204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zh-CN" b="0" i="0" kern="100" baseline="-25000" dirty="0" smtClean="0">
                        <a:latin typeface="Times New Roman" panose="02020603050405020304" pitchFamily="18" charset="0"/>
                        <a:ea typeface="仿宋_GB2312" panose="02010609030101010101" pitchFamily="49" charset="-122"/>
                        <a:cs typeface="Courier New" panose="02070309020205020404" pitchFamily="49" charset="0"/>
                      </a:rPr>
                      <m:t>4</m:t>
                    </m:r>
                    <m:r>
                      <a:rPr lang="en-US" altLang="zh-CN" i="1" kern="100" baseline="-25000" dirty="0">
                        <a:latin typeface="Cambria Math" panose="02040503050406030204" pitchFamily="18" charset="0"/>
                        <a:ea typeface="仿宋_GB2312" panose="02010609030101010101" pitchFamily="49" charset="-122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kern="100" dirty="0">
                            <a:latin typeface="Cambria Math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64</m:t>
                        </m:r>
                        <m:sSup>
                          <m:sSupPr>
                            <m:ctrlPr>
                              <a:rPr lang="en-US" altLang="zh-CN" i="1" kern="100" dirty="0">
                                <a:latin typeface="Cambria Math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 dirty="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 kern="100" dirty="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 kern="100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+</m:t>
                        </m:r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kern="100" dirty="0">
                            <a:latin typeface="Cambria Math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altLang="zh-CN" i="1" kern="100" dirty="0">
                                <a:latin typeface="Cambria Math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 dirty="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 kern="100" dirty="0">
                                <a:latin typeface="Cambria Math" panose="020405030504060302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 kern="100" dirty="0">
                            <a:latin typeface="Cambria Math" panose="020405030504060302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+16</m:t>
                        </m:r>
                      </m:e>
                    </m:rad>
                  </m:oMath>
                </a14:m>
                <a:endParaRPr lang="en-US" altLang="zh-CN" kern="100" dirty="0">
                  <a:latin typeface="Times New Roman" panose="02020603050405020304" pitchFamily="18" charset="0"/>
                  <a:ea typeface="方正中等线简体" panose="03000509000000000000" pitchFamily="65" charset="-122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745540"/>
                <a:ext cx="11737304" cy="4536504"/>
              </a:xfrm>
              <a:prstGeom prst="rect">
                <a:avLst/>
              </a:prstGeom>
              <a:blipFill rotWithShape="0">
                <a:blip r:embed="rId2"/>
                <a:stretch>
                  <a:fillRect l="-1038" t="-1747" r="-1506" b="-5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30" y="1321604"/>
            <a:ext cx="2490534" cy="23268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12024" y="2429017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32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3200" i="1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3200" kern="100" baseline="-250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 smtClean="0">
                <a:latin typeface="Times New Roman"/>
                <a:ea typeface="方正中等线简体"/>
                <a:cs typeface="Times New Roman"/>
              </a:rPr>
              <a:t>=16</a:t>
            </a:r>
            <a:r>
              <a:rPr lang="zh-CN" altLang="en-US" sz="2800" kern="100" dirty="0" smtClean="0">
                <a:latin typeface="Times New Roman"/>
                <a:ea typeface="方正中等线简体"/>
                <a:cs typeface="Times New Roman"/>
              </a:rPr>
              <a:t>，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263352" y="0"/>
            <a:ext cx="9145016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5000"/>
              </a:lnSpc>
            </a:pP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面积比定值问题   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</a:t>
            </a:r>
            <a:r>
              <a:rPr lang="en-US" altLang="zh-CN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S </a:t>
            </a:r>
            <a:r>
              <a:rPr lang="en-US" altLang="zh-CN" sz="2800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∆</a:t>
            </a:r>
            <a:r>
              <a:rPr lang="en-US" altLang="zh-CN" sz="2800" kern="1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MND</a:t>
            </a:r>
            <a:r>
              <a:rPr lang="en-US" altLang="zh-CN" sz="28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zh-CN" altLang="en-US" sz="2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与</a:t>
            </a:r>
            <a:r>
              <a:rPr lang="en-US" altLang="zh-CN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∆</a:t>
            </a:r>
            <a:r>
              <a:rPr lang="en-US" altLang="zh-CN" sz="2800" kern="1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ABD</a:t>
            </a:r>
            <a:r>
              <a:rPr lang="zh-CN" altLang="en-US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之比为定值</a:t>
            </a:r>
            <a:endParaRPr lang="en-US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meihua_service_cache\jpg/85c50aab1b44851ab8676ca7895f74fc.jpg85c50aab1b44851ab8676ca7895f74fc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 l="27648" r="27648"/>
          <a:stretch>
            <a:fillRect/>
          </a:stretch>
        </p:blipFill>
        <p:spPr>
          <a:xfrm>
            <a:off x="9192344" y="3380987"/>
            <a:ext cx="2933719" cy="3429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10800">
                <a:moveTo>
                  <a:pt x="0" y="0"/>
                </a:moveTo>
                <a:lnTo>
                  <a:pt x="7920" y="0"/>
                </a:lnTo>
                <a:lnTo>
                  <a:pt x="792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Title 6"/>
          <p:cNvSpPr txBox="1"/>
          <p:nvPr>
            <p:custDataLst>
              <p:tags r:id="rId3"/>
            </p:custDataLst>
          </p:nvPr>
        </p:nvSpPr>
        <p:spPr>
          <a:xfrm>
            <a:off x="623392" y="1268760"/>
            <a:ext cx="7632848" cy="52942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</a:pPr>
            <a:endParaRPr lang="en-US" altLang="zh-CN" sz="2800" spc="180" dirty="0" smtClean="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  <a:p>
            <a:pPr lvl="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lang="zh-CN" altLang="en-US" sz="2800" u="none" spc="180" dirty="0" smtClean="0">
                <a:ln w="3175">
                  <a:noFill/>
                  <a:prstDash val="dash"/>
                </a:ln>
                <a:solidFill>
                  <a:srgbClr val="000000"/>
                </a:solidFill>
                <a:latin typeface="Times New Roman" panose="02020603050405020304" charset="0"/>
                <a:ea typeface="汉仪楷体简" panose="02010600000101010101" charset="-122"/>
                <a:cs typeface="微软雅黑" panose="020B0503020204020204" pitchFamily="34" charset="-122"/>
              </a:rPr>
              <a:t>对于求定值问题，本质就是通过设变量，然后把需要求的量用这个量表示出来，无论是设点还是斜率，本质一样，关键是在求解时如何运用条件表示出我们要求的量，消去变量得定值，对我们的运算化简能力要求也较高。</a:t>
            </a:r>
            <a:endParaRPr lang="zh-CN" sz="2800" u="none" spc="180" dirty="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</p:txBody>
      </p:sp>
      <p:sp>
        <p:nvSpPr>
          <p:cNvPr id="33" name="任意多边形 32"/>
          <p:cNvSpPr/>
          <p:nvPr>
            <p:custDataLst>
              <p:tags r:id="rId4"/>
            </p:custDataLst>
          </p:nvPr>
        </p:nvSpPr>
        <p:spPr>
          <a:xfrm>
            <a:off x="366719" y="397891"/>
            <a:ext cx="2622800" cy="914653"/>
          </a:xfrm>
          <a:custGeom>
            <a:avLst/>
            <a:gdLst>
              <a:gd name="connsiteX0" fmla="*/ 640385 w 3801979"/>
              <a:gd name="connsiteY0" fmla="*/ 209624 h 2919663"/>
              <a:gd name="connsiteX1" fmla="*/ 223641 w 3801979"/>
              <a:gd name="connsiteY1" fmla="*/ 626368 h 2919663"/>
              <a:gd name="connsiteX2" fmla="*/ 223641 w 3801979"/>
              <a:gd name="connsiteY2" fmla="*/ 2293293 h 2919663"/>
              <a:gd name="connsiteX3" fmla="*/ 640385 w 3801979"/>
              <a:gd name="connsiteY3" fmla="*/ 2710037 h 2919663"/>
              <a:gd name="connsiteX4" fmla="*/ 3161592 w 3801979"/>
              <a:gd name="connsiteY4" fmla="*/ 2710037 h 2919663"/>
              <a:gd name="connsiteX5" fmla="*/ 3578336 w 3801979"/>
              <a:gd name="connsiteY5" fmla="*/ 2293293 h 2919663"/>
              <a:gd name="connsiteX6" fmla="*/ 3578336 w 3801979"/>
              <a:gd name="connsiteY6" fmla="*/ 626368 h 2919663"/>
              <a:gd name="connsiteX7" fmla="*/ 3161592 w 3801979"/>
              <a:gd name="connsiteY7" fmla="*/ 209624 h 2919663"/>
              <a:gd name="connsiteX8" fmla="*/ 486620 w 3801979"/>
              <a:gd name="connsiteY8" fmla="*/ 0 h 2919663"/>
              <a:gd name="connsiteX9" fmla="*/ 3315359 w 3801979"/>
              <a:gd name="connsiteY9" fmla="*/ 0 h 2919663"/>
              <a:gd name="connsiteX10" fmla="*/ 3801979 w 3801979"/>
              <a:gd name="connsiteY10" fmla="*/ 486620 h 2919663"/>
              <a:gd name="connsiteX11" fmla="*/ 3801979 w 3801979"/>
              <a:gd name="connsiteY11" fmla="*/ 2433043 h 2919663"/>
              <a:gd name="connsiteX12" fmla="*/ 3315359 w 3801979"/>
              <a:gd name="connsiteY12" fmla="*/ 2919663 h 2919663"/>
              <a:gd name="connsiteX13" fmla="*/ 486620 w 3801979"/>
              <a:gd name="connsiteY13" fmla="*/ 2919663 h 2919663"/>
              <a:gd name="connsiteX14" fmla="*/ 0 w 3801979"/>
              <a:gd name="connsiteY14" fmla="*/ 2433043 h 2919663"/>
              <a:gd name="connsiteX15" fmla="*/ 0 w 3801979"/>
              <a:gd name="connsiteY15" fmla="*/ 486620 h 2919663"/>
              <a:gd name="connsiteX16" fmla="*/ 486620 w 3801979"/>
              <a:gd name="connsiteY16" fmla="*/ 0 h 2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1979" h="2919663">
                <a:moveTo>
                  <a:pt x="640385" y="209624"/>
                </a:moveTo>
                <a:cubicBezTo>
                  <a:pt x="410224" y="209624"/>
                  <a:pt x="223641" y="396207"/>
                  <a:pt x="223641" y="626368"/>
                </a:cubicBezTo>
                <a:lnTo>
                  <a:pt x="223641" y="2293293"/>
                </a:lnTo>
                <a:cubicBezTo>
                  <a:pt x="223641" y="2523454"/>
                  <a:pt x="410224" y="2710037"/>
                  <a:pt x="640385" y="2710037"/>
                </a:cubicBezTo>
                <a:lnTo>
                  <a:pt x="3161592" y="2710037"/>
                </a:lnTo>
                <a:cubicBezTo>
                  <a:pt x="3391753" y="2710037"/>
                  <a:pt x="3578336" y="2523454"/>
                  <a:pt x="3578336" y="2293293"/>
                </a:cubicBezTo>
                <a:lnTo>
                  <a:pt x="3578336" y="626368"/>
                </a:lnTo>
                <a:cubicBezTo>
                  <a:pt x="3578336" y="396207"/>
                  <a:pt x="3391753" y="209624"/>
                  <a:pt x="3161592" y="209624"/>
                </a:cubicBezTo>
                <a:close/>
                <a:moveTo>
                  <a:pt x="486620" y="0"/>
                </a:moveTo>
                <a:lnTo>
                  <a:pt x="3315359" y="0"/>
                </a:lnTo>
                <a:cubicBezTo>
                  <a:pt x="3584112" y="0"/>
                  <a:pt x="3801979" y="217867"/>
                  <a:pt x="3801979" y="486620"/>
                </a:cubicBezTo>
                <a:lnTo>
                  <a:pt x="3801979" y="2433043"/>
                </a:lnTo>
                <a:cubicBezTo>
                  <a:pt x="3801979" y="2701796"/>
                  <a:pt x="3584112" y="2919663"/>
                  <a:pt x="3315359" y="2919663"/>
                </a:cubicBezTo>
                <a:lnTo>
                  <a:pt x="486620" y="2919663"/>
                </a:lnTo>
                <a:cubicBezTo>
                  <a:pt x="217867" y="2919663"/>
                  <a:pt x="0" y="2701796"/>
                  <a:pt x="0" y="2433043"/>
                </a:cubicBezTo>
                <a:lnTo>
                  <a:pt x="0" y="486620"/>
                </a:lnTo>
                <a:cubicBezTo>
                  <a:pt x="0" y="217867"/>
                  <a:pt x="217867" y="0"/>
                  <a:pt x="4866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zh-CN" altLang="en-US" sz="3600" spc="200" dirty="0" smtClean="0">
                <a:solidFill>
                  <a:srgbClr val="FF0000"/>
                </a:solidFill>
                <a:latin typeface="Times New Roman" panose="02020603050405020304" charset="0"/>
                <a:ea typeface="汉仪中楷简" panose="02010600000101010101" charset="-122"/>
                <a:sym typeface="微软雅黑" panose="020B0503020204020204" pitchFamily="34" charset="-122"/>
              </a:rPr>
              <a:t>  </a:t>
            </a:r>
            <a:r>
              <a:rPr lang="zh-CN" altLang="en-US" sz="36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汉仪中楷简" panose="02010600000101010101" charset="-122"/>
                <a:sym typeface="微软雅黑" panose="020B0503020204020204" pitchFamily="34" charset="-122"/>
              </a:rPr>
              <a:t>方法</a:t>
            </a:r>
            <a:r>
              <a:rPr lang="zh-CN" altLang="en-US" sz="36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汉仪中楷简" panose="02010600000101010101" charset="-122"/>
                <a:sym typeface="微软雅黑" panose="020B0503020204020204" pitchFamily="34" charset="-122"/>
              </a:rPr>
              <a:t>总结</a:t>
            </a:r>
            <a:endParaRPr lang="en-US" altLang="zh-CN" sz="3600" b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汉仪中楷简" panose="02010600000101010101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575"/>
    </mc:Choice>
    <mc:Fallback xmlns="">
      <p:transition advTm="2357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107789"/>
              </p:ext>
            </p:extLst>
          </p:nvPr>
        </p:nvGraphicFramePr>
        <p:xfrm>
          <a:off x="347663" y="722313"/>
          <a:ext cx="11409362" cy="361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文档" r:id="rId4" imgW="11552449" imgH="3674020" progId="Word.Document.12">
                  <p:embed/>
                </p:oleObj>
              </mc:Choice>
              <mc:Fallback>
                <p:oleObj name="文档" r:id="rId4" imgW="11552449" imgH="36740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663" y="722313"/>
                        <a:ext cx="11409362" cy="361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0" y="19189"/>
            <a:ext cx="2423592" cy="400110"/>
            <a:chOff x="1" y="933895"/>
            <a:chExt cx="1127448" cy="400110"/>
          </a:xfrm>
        </p:grpSpPr>
        <p:sp>
          <p:nvSpPr>
            <p:cNvPr id="5" name="五边形 4">
              <a:extLst>
                <a:ext uri="{FF2B5EF4-FFF2-40B4-BE49-F238E27FC236}">
                  <a16:creationId xmlns:a16="http://schemas.microsoft.com/office/drawing/2014/main" xmlns="" id="{2B269A23-18BB-E749-A895-A1450DD58A24}"/>
                </a:ext>
              </a:extLst>
            </p:cNvPr>
            <p:cNvSpPr/>
            <p:nvPr/>
          </p:nvSpPr>
          <p:spPr>
            <a:xfrm>
              <a:off x="1" y="951739"/>
              <a:ext cx="1127448" cy="364422"/>
            </a:xfrm>
            <a:prstGeom prst="homePlate">
              <a:avLst>
                <a:gd name="adj" fmla="val 2868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B4776FAB-F198-1F48-B6AC-304185EC7BB2}"/>
                </a:ext>
              </a:extLst>
            </p:cNvPr>
            <p:cNvSpPr txBox="1"/>
            <p:nvPr/>
          </p:nvSpPr>
          <p:spPr>
            <a:xfrm>
              <a:off x="119337" y="933895"/>
              <a:ext cx="921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zh-CN" altLang="en-US" sz="2000" dirty="0" smtClean="0">
                  <a:solidFill>
                    <a:prstClr val="white"/>
                  </a:solidFill>
                  <a:ea typeface="微软雅黑"/>
                </a:rPr>
                <a:t>大本</a:t>
              </a:r>
              <a:r>
                <a:rPr kumimoji="1" lang="en-US" altLang="zh-CN" sz="2000" dirty="0" smtClean="0">
                  <a:solidFill>
                    <a:prstClr val="white"/>
                  </a:solidFill>
                  <a:ea typeface="微软雅黑"/>
                </a:rPr>
                <a:t>99</a:t>
              </a:r>
              <a:r>
                <a:rPr kumimoji="1" lang="zh-CN" altLang="en-US" sz="2000" dirty="0" smtClean="0">
                  <a:solidFill>
                    <a:prstClr val="white"/>
                  </a:solidFill>
                  <a:ea typeface="微软雅黑"/>
                </a:rPr>
                <a:t>页第</a:t>
              </a:r>
              <a:r>
                <a:rPr kumimoji="1" lang="en-US" altLang="zh-CN" sz="2000" dirty="0" smtClean="0">
                  <a:solidFill>
                    <a:prstClr val="white"/>
                  </a:solidFill>
                  <a:ea typeface="微软雅黑"/>
                </a:rPr>
                <a:t>2</a:t>
              </a:r>
              <a:r>
                <a:rPr kumimoji="1" lang="zh-CN" altLang="en-US" sz="2000" dirty="0" smtClean="0">
                  <a:solidFill>
                    <a:prstClr val="white"/>
                  </a:solidFill>
                  <a:ea typeface="微软雅黑"/>
                </a:rPr>
                <a:t>题</a:t>
              </a:r>
              <a:endParaRPr kumimoji="1" lang="zh-CN" altLang="en-US" sz="2000" dirty="0">
                <a:solidFill>
                  <a:prstClr val="white"/>
                </a:solidFill>
                <a:ea typeface="微软雅黑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96" y="2673697"/>
            <a:ext cx="4199834" cy="40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0000" y="840099"/>
            <a:ext cx="11106600" cy="5616624"/>
            <a:chOff x="390000" y="3924784"/>
            <a:chExt cx="11106600" cy="6264696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390000" y="4037675"/>
              <a:ext cx="11106600" cy="6151805"/>
            </a:xfrm>
            <a:prstGeom prst="roundRect">
              <a:avLst>
                <a:gd name="adj" fmla="val 1367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3924784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 descr="C:\Users\Administrator\Desktop\证明.tif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" y="3936166"/>
              <a:ext cx="583200" cy="216000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23392" y="1185038"/>
                <a:ext cx="10585176" cy="5484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当</a:t>
                </a:r>
                <a:r>
                  <a:rPr lang="zh-CN" altLang="en-US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易知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l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的斜率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不</a:t>
                </a:r>
                <a:r>
                  <a:rPr lang="zh-CN" altLang="en-US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zh-CN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l</a:t>
                </a:r>
                <a:r>
                  <a:rPr lang="zh-CN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的方程</a:t>
                </a:r>
                <a:r>
                  <a:rPr lang="zh-CN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zh-CN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m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y+</a:t>
                </a:r>
                <a:r>
                  <a:rPr lang="en-US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sz="28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P</a:t>
                </a:r>
                <a:r>
                  <a:rPr lang="en-US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kern="1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sz="2800" kern="1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Q</a:t>
                </a:r>
                <a:r>
                  <a:rPr lang="en-US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sz="28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kern="1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sz="2800" kern="1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8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zh-CN" altLang="en-US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i="1" kern="100" smtClean="0">
                            <a:solidFill>
                              <a:prstClr val="black"/>
                            </a:solidFill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i="1" kern="10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＝</m:t>
                            </m:r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Courier New" panose="02070309020205020404" pitchFamily="49" charset="0"/>
                              </a:rPr>
                              <m:t>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zh-CN" altLang="en-US" sz="2800" b="0" i="1" kern="100" smtClean="0">
                        <a:solidFill>
                          <a:prstClr val="black"/>
                        </a:solidFill>
                        <a:latin typeface="Cambria Math"/>
                        <a:ea typeface="仿宋_GB2312" panose="02010609030101010101" pitchFamily="49" charset="-122"/>
                        <a:cs typeface="Times New Roman" panose="02020603050405020304" pitchFamily="18" charset="0"/>
                      </a:rPr>
                      <m:t>得：</m:t>
                    </m:r>
                  </m:oMath>
                </a14:m>
                <a:r>
                  <a:rPr lang="zh-CN" altLang="en-US" sz="2800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</a:t>
                </a: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（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3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en-US" altLang="zh-CN" sz="2800" kern="100" baseline="300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－ 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）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 y</a:t>
                </a:r>
                <a:r>
                  <a:rPr lang="en-US" altLang="zh-CN" sz="2800" kern="100" baseline="300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＋ 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12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my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＋ 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=0,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sz="2800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sz="2800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+y</a:t>
                </a:r>
                <a:r>
                  <a:rPr lang="en-US" altLang="zh-CN" sz="2800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sz="2800" i="1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800" kern="100" baseline="300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800" i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，</a:t>
                </a:r>
                <a:r>
                  <a:rPr lang="en-US" altLang="zh-CN" sz="2800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sz="2800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sz="2800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sz="2800" i="1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y</a:t>
                </a:r>
                <a:r>
                  <a:rPr lang="en-US" altLang="zh-CN" sz="2800" kern="100" baseline="-250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kern="100" baseline="-250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0" i="1" kern="100" dirty="0" smtClean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800" kern="100" baseline="300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2800" i="1" kern="100" dirty="0">
                        <a:latin typeface="Cambria Math"/>
                        <a:ea typeface="仿宋_GB2312" panose="0201060903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2800" kern="1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因为</a:t>
                </a:r>
                <a:r>
                  <a:rPr lang="en-US" altLang="zh-CN" sz="2800" i="1" kern="1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sz="2800" kern="100" baseline="-250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1</a:t>
                </a:r>
                <a:r>
                  <a:rPr lang="en-US" altLang="zh-CN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kern="100" dirty="0"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a:rPr lang="en-US" altLang="zh-CN" sz="2800" b="0" i="1" kern="100" baseline="-25000" dirty="0" smtClean="0">
                            <a:latin typeface="Cambria Math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kern="100" smtClean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2800" b="0" i="0" kern="10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b="0" i="1" kern="100" dirty="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zh-CN" altLang="en-US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</a:t>
                </a:r>
                <a:r>
                  <a:rPr lang="en-US" altLang="zh-CN" sz="2800" i="1" kern="1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sz="2800" kern="100" baseline="-250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2</a:t>
                </a:r>
                <a:r>
                  <a:rPr lang="en-US" altLang="zh-CN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kern="100" dirty="0" smtClean="0"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a:rPr lang="en-US" altLang="zh-CN" sz="2800" b="0" i="1" kern="100" baseline="-25000" dirty="0" smtClean="0">
                            <a:latin typeface="Cambria Math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kern="100" smtClean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a:rPr lang="en-US" altLang="zh-CN" sz="2800" i="1" kern="100" dirty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zh-CN" altLang="en-US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</a:t>
                </a:r>
                <a:endParaRPr lang="en-US" altLang="zh-CN" sz="28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endParaRPr lang="zh-CN" altLang="zh-CN" sz="1050" kern="1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zh-CN" altLang="zh-CN" sz="105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85038"/>
                <a:ext cx="10585176" cy="5484322"/>
              </a:xfrm>
              <a:prstGeom prst="rect">
                <a:avLst/>
              </a:prstGeom>
              <a:blipFill rotWithShape="1">
                <a:blip r:embed="rId3"/>
                <a:stretch>
                  <a:fillRect l="-1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90000" y="133185"/>
            <a:ext cx="3430747" cy="717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45000"/>
              </a:lnSpc>
            </a:pP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方法：</a:t>
            </a:r>
            <a:r>
              <a:rPr lang="zh-CN" altLang="en-US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引入斜率参数</a:t>
            </a:r>
            <a:endParaRPr lang="en-US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344" y="25812"/>
            <a:ext cx="11305256" cy="6643548"/>
            <a:chOff x="390000" y="3924784"/>
            <a:chExt cx="11106600" cy="6264696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390000" y="4037675"/>
              <a:ext cx="11106600" cy="6151805"/>
            </a:xfrm>
            <a:prstGeom prst="roundRect">
              <a:avLst>
                <a:gd name="adj" fmla="val 1367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3924784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5" name="图片 4" descr="C:\Users\Administrator\Desktop\证明.tif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" y="3936166"/>
              <a:ext cx="583200" cy="216000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35360" y="506515"/>
                <a:ext cx="10585176" cy="587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800" kern="1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因为</a:t>
                </a:r>
                <a:r>
                  <a:rPr lang="en-US" altLang="zh-CN" sz="2800" i="1" kern="1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sz="2800" kern="100" baseline="-250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1</a:t>
                </a:r>
                <a:r>
                  <a:rPr lang="en-US" altLang="zh-CN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kern="100" dirty="0"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a:rPr lang="en-US" altLang="zh-CN" sz="2800" b="0" i="1" kern="100" baseline="-25000" dirty="0" smtClean="0">
                            <a:latin typeface="Cambria Math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kern="100" smtClean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2800" b="0" i="0" kern="10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b="0" i="1" kern="100" dirty="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zh-CN" altLang="en-US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</a:t>
                </a:r>
                <a:r>
                  <a:rPr lang="en-US" altLang="zh-CN" sz="2800" i="1" kern="1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k</a:t>
                </a:r>
                <a:r>
                  <a:rPr lang="en-US" altLang="zh-CN" sz="2800" kern="100" baseline="-25000" dirty="0" smtClean="0">
                    <a:solidFill>
                      <a:srgbClr val="FF0000"/>
                    </a:solidFill>
                    <a:latin typeface="Times New Roman"/>
                    <a:ea typeface="方正中等线简体"/>
                    <a:cs typeface="Courier New"/>
                  </a:rPr>
                  <a:t>2</a:t>
                </a:r>
                <a:r>
                  <a:rPr lang="en-US" altLang="zh-CN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kern="100" dirty="0" smtClean="0"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a:rPr lang="en-US" altLang="zh-CN" sz="2800" b="0" i="1" kern="100" baseline="-25000" dirty="0" smtClean="0">
                            <a:latin typeface="Cambria Math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kern="100" smtClean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a:rPr lang="en-US" altLang="zh-CN" sz="2800" i="1" kern="100" dirty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zh-CN" altLang="en-US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，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2800" kern="100" dirty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>
                            <a:latin typeface="Cambria Math"/>
                            <a:ea typeface="方正中等线简体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/>
                            <a:ea typeface="方正中等线简体"/>
                            <a:cs typeface="Courier New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/>
                            <a:ea typeface="方正中等线简体"/>
                            <a:cs typeface="Courier New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/>
                            <a:ea typeface="方正中等线简体"/>
                            <a:cs typeface="Courier New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/>
                            <a:ea typeface="方正中等线简体"/>
                            <a:cs typeface="Courier New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  </a:t>
                </a:r>
                <a:r>
                  <a:rPr lang="en-US" altLang="zh-CN" sz="2800" kern="100" dirty="0">
                    <a:latin typeface="Times New Roman"/>
                    <a:ea typeface="方正中等线简体"/>
                    <a:cs typeface="Times New Roman"/>
                  </a:rPr>
                  <a:t>=</a:t>
                </a:r>
                <a:r>
                  <a:rPr lang="en-US" altLang="zh-CN" sz="2800" kern="100" dirty="0" smtClean="0">
                    <a:latin typeface="Times New Roman"/>
                    <a:ea typeface="方正中等线简体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 dirty="0">
                            <a:latin typeface="Cambria Math"/>
                            <a:ea typeface="方正中等线简体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a:rPr lang="en-US" altLang="zh-CN" sz="2800" i="1" kern="100" baseline="-25000" dirty="0">
                            <a:latin typeface="Cambria Math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  <m:sSub>
                          <m:sSubPr>
                            <m:ctrlP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 kern="100" dirty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（</m:t>
                            </m:r>
                            <m: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a:rPr lang="en-US" altLang="zh-CN" sz="2800" i="1" kern="100" dirty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zh-CN" altLang="en-US" sz="2800" b="0" i="1" kern="100" dirty="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）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a:rPr lang="en-US" altLang="zh-CN" sz="2800" i="1" kern="100" baseline="-25000" dirty="0">
                            <a:latin typeface="Cambria Math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 kern="100" smtClean="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（</m:t>
                            </m:r>
                            <m: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kern="100">
                                <a:latin typeface="Cambria Math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2800" kern="10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 kern="100" dirty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zh-CN" altLang="en-US" sz="2800" b="0" i="1" kern="100" dirty="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）</m:t>
                        </m:r>
                      </m:den>
                    </m:f>
                    <m:r>
                      <a:rPr lang="en-US" altLang="zh-CN" sz="2800" b="0" i="1" kern="100" dirty="0" smtClean="0">
                        <a:latin typeface="Cambria Math"/>
                        <a:ea typeface="方正中等线简体"/>
                        <a:cs typeface="Times New Roman"/>
                      </a:rPr>
                      <m:t> </m:t>
                    </m:r>
                  </m:oMath>
                </a14:m>
                <a:r>
                  <a:rPr lang="en-US" altLang="zh-CN" sz="2800" kern="100" dirty="0">
                    <a:latin typeface="Times New Roman"/>
                    <a:ea typeface="方正中等线简体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 dirty="0">
                            <a:latin typeface="Cambria Math"/>
                            <a:ea typeface="方正中等线简体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zh-CN" sz="2800" b="0" i="1" kern="100" dirty="0" smtClean="0">
                            <a:latin typeface="Cambria Math"/>
                            <a:ea typeface="方正中等线简体"/>
                            <a:cs typeface="Times New Roman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 kern="100" dirty="0">
                            <a:latin typeface="Cambria Math"/>
                            <a:ea typeface="方正中等线简体"/>
                            <a:cs typeface="Times New Roman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CN" sz="2800" b="0" i="0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b="0" i="0" kern="100" baseline="-250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  <m:r>
                      <a:rPr lang="en-US" altLang="zh-CN" sz="2800" b="0" i="0" kern="100" dirty="0" smtClean="0">
                        <a:latin typeface="Cambria Math"/>
                        <a:ea typeface="仿宋_GB2312" panose="0201060903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2800" b="0" kern="100" dirty="0" smtClean="0">
                  <a:latin typeface="Times New Roman"/>
                  <a:ea typeface="仿宋_GB2312" panose="0201060903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 dirty="0">
                            <a:latin typeface="Cambria Math"/>
                            <a:ea typeface="方正中等线简体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zh-CN" sz="2800" i="1" kern="100" dirty="0">
                            <a:latin typeface="Cambria Math"/>
                            <a:ea typeface="方正中等线简体"/>
                            <a:cs typeface="Times New Roman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CN" sz="2800" b="0" i="0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altLang="zh-CN" sz="2800" kern="100" baseline="300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－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b="0" i="0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i="1" kern="100" dirty="0">
                            <a:latin typeface="Cambria Math"/>
                            <a:ea typeface="方正中等线简体"/>
                            <a:cs typeface="Times New Roman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  <m:r>
                      <a:rPr lang="en-US" altLang="zh-CN" sz="2800" kern="100" dirty="0">
                        <a:latin typeface="Cambria Math"/>
                        <a:ea typeface="仿宋_GB2312" panose="0201060903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                                  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2800" kern="100" dirty="0" smtClean="0"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 dirty="0">
                            <a:latin typeface="Cambria Math"/>
                            <a:ea typeface="方正中等线简体"/>
                            <a:cs typeface="Times New Rom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altLang="zh-CN" sz="2800" b="0" i="1" kern="100" dirty="0" smtClean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altLang="zh-CN" sz="2800" kern="100" baseline="300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－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altLang="zh-CN" sz="2800" kern="100" baseline="300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－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altLang="zh-CN" sz="2800" i="1" kern="1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altLang="zh-CN" sz="2800" kern="100" baseline="30000" dirty="0">
                                <a:latin typeface="Times New Roman" panose="02020603050405020304" pitchFamily="18" charset="0"/>
                                <a:ea typeface="方正中等线简体" panose="03000509000000000000" pitchFamily="65" charset="-122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－</m:t>
                            </m:r>
                            <m:r>
                              <m:rPr>
                                <m:nor/>
                              </m:rPr>
                              <a:rPr lang="zh-CN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800" kern="100" dirty="0">
                                <a:latin typeface="Times New Roman" panose="02020603050405020304" pitchFamily="18" charset="0"/>
                                <a:ea typeface="仿宋_GB2312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  <m:r>
                      <a:rPr lang="en-US" altLang="zh-CN" sz="2800" kern="100" dirty="0">
                        <a:latin typeface="Cambria Math"/>
                        <a:ea typeface="仿宋_GB2312" panose="0201060903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kern="100" dirty="0" smtClean="0">
                    <a:latin typeface="Times New Roman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 dirty="0">
                            <a:latin typeface="Cambria Math"/>
                            <a:ea typeface="方正中等线简体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CN" sz="2800" b="0" i="0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[3</m:t>
                        </m:r>
                        <m:r>
                          <m:rPr>
                            <m:nor/>
                          </m:rPr>
                          <a:rPr lang="en-US" altLang="zh-CN" sz="2800" b="0" i="0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800" b="0" i="0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+(3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800" kern="100" baseline="300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b="0" i="0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b="0" i="1" kern="100" dirty="0" smtClean="0">
                            <a:latin typeface="Cambria Math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800" b="0" i="0" kern="100" dirty="0" smtClean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800" kern="100" baseline="300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zh-CN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1)</m:t>
                        </m:r>
                        <m:r>
                          <a:rPr lang="en-US" altLang="zh-CN" sz="2800" b="0" i="1" kern="100" dirty="0" smtClean="0">
                            <a:latin typeface="Cambria Math" panose="020405030504060302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i="1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800" kern="100" baseline="-250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  <m:r>
                      <a:rPr lang="en-US" altLang="zh-CN" sz="2800" b="0" i="0" kern="100" dirty="0" smtClean="0">
                        <a:latin typeface="Cambria Math"/>
                        <a:ea typeface="仿宋_GB2312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zh-CN" altLang="zh-CN" sz="2800" kern="100" dirty="0">
                        <a:latin typeface="Times New Roman" panose="02020603050405020304" pitchFamily="18" charset="0"/>
                        <a:ea typeface="仿宋_GB2312" panose="02010609030101010101" pitchFamily="49" charset="-122"/>
                        <a:cs typeface="Times New Roman" panose="02020603050405020304" pitchFamily="18" charset="0"/>
                      </a:rPr>
                      <m:t>－</m:t>
                    </m:r>
                    <m:f>
                      <m:fPr>
                        <m:ctrlPr>
                          <a:rPr lang="en-US" altLang="zh-CN" sz="2800" i="1" kern="100" dirty="0">
                            <a:latin typeface="Cambria Math"/>
                            <a:ea typeface="方正中等线简体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仿宋_GB2312" panose="0201060903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kern="100" dirty="0">
                            <a:latin typeface="Times New Roman" panose="02020603050405020304" pitchFamily="18" charset="0"/>
                            <a:ea typeface="方正中等线简体" panose="03000509000000000000" pitchFamily="65" charset="-122"/>
                          </a:rPr>
                          <m:t>3</m:t>
                        </m:r>
                      </m:den>
                    </m:f>
                    <m:r>
                      <a:rPr lang="en-US" altLang="zh-CN" sz="2800" b="0" i="1" kern="100" dirty="0" smtClean="0">
                        <a:latin typeface="Cambria Math"/>
                        <a:ea typeface="仿宋_GB2312" panose="02010609030101010101" pitchFamily="49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zh-CN" sz="2800" kern="100" dirty="0" smtClean="0">
                  <a:latin typeface="Times New Roman"/>
                  <a:ea typeface="仿宋_GB2312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506515"/>
                <a:ext cx="10585176" cy="5874813"/>
              </a:xfrm>
              <a:prstGeom prst="rect">
                <a:avLst/>
              </a:prstGeom>
              <a:blipFill rotWithShape="1">
                <a:blip r:embed="rId3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5812031" y="188640"/>
            <a:ext cx="5756577" cy="1127937"/>
            <a:chOff x="5879976" y="116632"/>
            <a:chExt cx="5756577" cy="1127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5951984" y="116632"/>
                  <a:ext cx="5684569" cy="11279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altLang="zh-CN" sz="2800" i="1" kern="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y</a:t>
                  </a:r>
                  <a:r>
                    <a:rPr lang="en-US" altLang="zh-CN" sz="2800" kern="100" baseline="-2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1</a:t>
                  </a:r>
                  <a:r>
                    <a:rPr lang="en-US" altLang="zh-CN" sz="2800" i="1" kern="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+y</a:t>
                  </a:r>
                  <a:r>
                    <a:rPr lang="en-US" altLang="zh-CN" sz="2800" kern="100" baseline="-2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2</a:t>
                  </a:r>
                  <a:r>
                    <a:rPr lang="en-US" altLang="zh-CN" sz="2800" i="1" kern="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=</a:t>
                  </a:r>
                  <a:r>
                    <a:rPr lang="zh-CN" altLang="zh-CN" sz="2800" kern="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Times New Roman" panose="02020603050405020304" pitchFamily="18" charset="0"/>
                    </a:rPr>
                    <a:t>－</a:t>
                  </a:r>
                  <a:r>
                    <a:rPr lang="en-US" altLang="zh-CN" sz="2800" kern="100" baseline="-2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altLang="zh-CN" sz="2800" i="1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800" i="1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800" kern="1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zh-CN" altLang="zh-CN" sz="2800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仿宋_GB2312" panose="02010609030101010101" pitchFamily="49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zh-CN" sz="2800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仿宋_GB2312" panose="02010609030101010101" pitchFamily="49" charset="-122"/>
                              <a:cs typeface="Times New Roman" panose="02020603050405020304" pitchFamily="18" charset="0"/>
                            </a:rPr>
                            <m:t>－</m:t>
                          </m:r>
                          <m:r>
                            <m:rPr>
                              <m:nor/>
                            </m:rPr>
                            <a:rPr lang="zh-CN" altLang="zh-CN" sz="2800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仿宋_GB2312" panose="02010609030101010101" pitchFamily="49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仿宋_GB2312" panose="0201060903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zh-CN" altLang="en-US" sz="2800" i="1" kern="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方正中等线简体" panose="03000509000000000000" pitchFamily="65" charset="-122"/>
                    </a:rPr>
                    <a:t>，</a:t>
                  </a:r>
                  <a:r>
                    <a:rPr lang="en-US" altLang="zh-CN" sz="2800" kern="100" baseline="-2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 </a:t>
                  </a:r>
                  <a:r>
                    <a:rPr lang="en-US" altLang="zh-CN" sz="2800" i="1" kern="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y</a:t>
                  </a:r>
                  <a:r>
                    <a:rPr lang="en-US" altLang="zh-CN" sz="2800" kern="100" baseline="-2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1</a:t>
                  </a:r>
                  <a:r>
                    <a:rPr lang="en-US" altLang="zh-CN" sz="2800" i="1" kern="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y</a:t>
                  </a:r>
                  <a:r>
                    <a:rPr lang="en-US" altLang="zh-CN" sz="2800" kern="100" baseline="-2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2</a:t>
                  </a:r>
                  <a:r>
                    <a:rPr lang="zh-CN" altLang="zh-CN" sz="2800" kern="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Times New Roman" panose="02020603050405020304" pitchFamily="18" charset="0"/>
                    </a:rPr>
                    <a:t>＝ </a:t>
                  </a:r>
                  <a:r>
                    <a:rPr lang="en-US" altLang="zh-CN" sz="2800" kern="100" baseline="-2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仿宋_GB2312" panose="02010609030101010101" pitchFamily="49" charset="-122"/>
                      <a:cs typeface="Courier New" panose="02070309020205020404" pitchFamily="49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i="1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800" i="1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800" kern="100" baseline="300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zh-CN" altLang="zh-CN" sz="2800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仿宋_GB2312" panose="02010609030101010101" pitchFamily="49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zh-CN" sz="2800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仿宋_GB2312" panose="02010609030101010101" pitchFamily="49" charset="-122"/>
                              <a:cs typeface="Times New Roman" panose="02020603050405020304" pitchFamily="18" charset="0"/>
                            </a:rPr>
                            <m:t>－</m:t>
                          </m:r>
                          <m:r>
                            <m:rPr>
                              <m:nor/>
                            </m:rPr>
                            <a:rPr lang="zh-CN" altLang="zh-CN" sz="2800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仿宋_GB2312" panose="02010609030101010101" pitchFamily="49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kern="1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仿宋_GB2312" panose="0201060903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1984" y="116632"/>
                  <a:ext cx="5684569" cy="112793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5879976" y="156008"/>
              <a:ext cx="5616624" cy="10885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线形标注 1(无边框) 10"/>
              <p:cNvSpPr/>
              <p:nvPr/>
            </p:nvSpPr>
            <p:spPr>
              <a:xfrm>
                <a:off x="7244065" y="1700808"/>
                <a:ext cx="3172415" cy="1095041"/>
              </a:xfrm>
              <a:prstGeom prst="callout1">
                <a:avLst>
                  <a:gd name="adj1" fmla="val 47577"/>
                  <a:gd name="adj2" fmla="val -598"/>
                  <a:gd name="adj3" fmla="val 47927"/>
                  <a:gd name="adj4" fmla="val -4403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 smtClean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</a:rPr>
                  <a:t>加号后无法直接代入韦达定理，统一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i="1" kern="1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Courier New" panose="020703090202050204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zh-CN" sz="2000" kern="100" baseline="-25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zh-CN" altLang="en-US" sz="2000" dirty="0" smtClean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</a:rPr>
                  <a:t>或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i="1" kern="1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Courier New" panose="020703090202050204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zh-CN" sz="2000" kern="100" baseline="-25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r>
                  <a:rPr lang="zh-CN" altLang="en-US" sz="2000" dirty="0" smtClean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</a:rPr>
                  <a:t>，方便整体约分</a:t>
                </a:r>
                <a:endParaRPr lang="zh-CN" altLang="en-US" sz="2000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1" name="线形标注 1(无边框)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065" y="1700808"/>
                <a:ext cx="3172415" cy="1095041"/>
              </a:xfrm>
              <a:prstGeom prst="callout1">
                <a:avLst>
                  <a:gd name="adj1" fmla="val 47577"/>
                  <a:gd name="adj2" fmla="val -598"/>
                  <a:gd name="adj3" fmla="val 47927"/>
                  <a:gd name="adj4" fmla="val -44036"/>
                </a:avLst>
              </a:prstGeom>
              <a:blipFill rotWithShape="1">
                <a:blip r:embed="rId5"/>
                <a:stretch>
                  <a:fillRect r="-932" b="-4972"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线形标注 1(无边框) 11"/>
          <p:cNvSpPr/>
          <p:nvPr/>
        </p:nvSpPr>
        <p:spPr>
          <a:xfrm>
            <a:off x="8900243" y="4013589"/>
            <a:ext cx="1316385" cy="662993"/>
          </a:xfrm>
          <a:prstGeom prst="callout1">
            <a:avLst>
              <a:gd name="adj1" fmla="val 47577"/>
              <a:gd name="adj2" fmla="val -598"/>
              <a:gd name="adj3" fmla="val 174413"/>
              <a:gd name="adj4" fmla="val -5672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整体约分</a:t>
            </a: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39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0000" y="260648"/>
            <a:ext cx="11106600" cy="6264696"/>
            <a:chOff x="390000" y="3924784"/>
            <a:chExt cx="11106600" cy="6264696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390000" y="4037675"/>
              <a:ext cx="11106600" cy="6151805"/>
            </a:xfrm>
            <a:prstGeom prst="roundRect">
              <a:avLst>
                <a:gd name="adj" fmla="val 1367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3924784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17" name="图片 16" descr="C:\Users\Administrator\Desktop\证明.tif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" y="3936166"/>
              <a:ext cx="5832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矩形 9"/>
          <p:cNvSpPr/>
          <p:nvPr/>
        </p:nvSpPr>
        <p:spPr>
          <a:xfrm>
            <a:off x="623392" y="605587"/>
            <a:ext cx="10585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的斜率不存在时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的坐标分别为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的坐标分别为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所以，当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时，有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856872"/>
              </p:ext>
            </p:extLst>
          </p:nvPr>
        </p:nvGraphicFramePr>
        <p:xfrm>
          <a:off x="669256" y="2492896"/>
          <a:ext cx="8094662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文档" r:id="rId5" imgW="8094014" imgH="1461865" progId="Word.Document.12">
                  <p:embed/>
                </p:oleObj>
              </mc:Choice>
              <mc:Fallback>
                <p:oleObj name="文档" r:id="rId5" imgW="8094014" imgH="14618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256" y="2492896"/>
                        <a:ext cx="8094662" cy="146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623392" y="3356992"/>
            <a:ext cx="10585176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的斜率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存在时，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将直线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代入双曲线方程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388292"/>
              </p:ext>
            </p:extLst>
          </p:nvPr>
        </p:nvGraphicFramePr>
        <p:xfrm>
          <a:off x="669256" y="5301208"/>
          <a:ext cx="7231062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文档" r:id="rId8" imgW="7230667" imgH="1423661" progId="Word.Document.12">
                  <p:embed/>
                </p:oleObj>
              </mc:Choice>
              <mc:Fallback>
                <p:oleObj name="文档" r:id="rId8" imgW="7230667" imgH="14236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9256" y="5301208"/>
                        <a:ext cx="7231062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线形标注 1(无边框) 13"/>
          <p:cNvSpPr/>
          <p:nvPr/>
        </p:nvSpPr>
        <p:spPr>
          <a:xfrm>
            <a:off x="8112225" y="1628800"/>
            <a:ext cx="2232248" cy="807009"/>
          </a:xfrm>
          <a:prstGeom prst="callout1">
            <a:avLst>
              <a:gd name="adj1" fmla="val 47577"/>
              <a:gd name="adj2" fmla="val -598"/>
              <a:gd name="adj3" fmla="val -64092"/>
              <a:gd name="adj4" fmla="val -19995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先猜后证</a:t>
            </a:r>
          </a:p>
        </p:txBody>
      </p:sp>
    </p:spTree>
    <p:extLst>
      <p:ext uri="{BB962C8B-B14F-4D97-AF65-F5344CB8AC3E}">
        <p14:creationId xmlns:p14="http://schemas.microsoft.com/office/powerpoint/2010/main" val="16453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0000" y="260648"/>
            <a:ext cx="11610656" cy="6264696"/>
            <a:chOff x="390000" y="3924784"/>
            <a:chExt cx="9738448" cy="6264696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390000" y="4037675"/>
              <a:ext cx="9738448" cy="6151805"/>
            </a:xfrm>
            <a:prstGeom prst="roundRect">
              <a:avLst>
                <a:gd name="adj" fmla="val 1367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3924784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17" name="图片 16" descr="C:\Users\Administrator\Desktop\证明.tif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" y="3936166"/>
              <a:ext cx="5832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435957"/>
              </p:ext>
            </p:extLst>
          </p:nvPr>
        </p:nvGraphicFramePr>
        <p:xfrm>
          <a:off x="695400" y="600921"/>
          <a:ext cx="9002712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6" name="文档" r:id="rId5" imgW="9002291" imgH="1457864" progId="Word.Document.12">
                  <p:embed/>
                </p:oleObj>
              </mc:Choice>
              <mc:Fallback>
                <p:oleObj name="文档" r:id="rId5" imgW="9002291" imgH="1457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400" y="600921"/>
                        <a:ext cx="9002712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246989"/>
              </p:ext>
            </p:extLst>
          </p:nvPr>
        </p:nvGraphicFramePr>
        <p:xfrm>
          <a:off x="695400" y="1700808"/>
          <a:ext cx="7396162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7" name="文档" r:id="rId8" imgW="7395851" imgH="1766781" progId="Word.Document.12">
                  <p:embed/>
                </p:oleObj>
              </mc:Choice>
              <mc:Fallback>
                <p:oleObj name="文档" r:id="rId8" imgW="7395851" imgH="17667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400" y="1700808"/>
                        <a:ext cx="7396162" cy="176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149440"/>
              </p:ext>
            </p:extLst>
          </p:nvPr>
        </p:nvGraphicFramePr>
        <p:xfrm>
          <a:off x="695400" y="2926084"/>
          <a:ext cx="7840662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8" name="文档" r:id="rId11" imgW="7840300" imgH="1563504" progId="Word.Document.12">
                  <p:embed/>
                </p:oleObj>
              </mc:Choice>
              <mc:Fallback>
                <p:oleObj name="文档" r:id="rId11" imgW="7840300" imgH="15635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5400" y="2926084"/>
                        <a:ext cx="7840662" cy="156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26457"/>
              </p:ext>
            </p:extLst>
          </p:nvPr>
        </p:nvGraphicFramePr>
        <p:xfrm>
          <a:off x="695400" y="4050952"/>
          <a:ext cx="485775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9" name="文档" r:id="rId14" imgW="4857349" imgH="1538931" progId="Word.Document.12">
                  <p:embed/>
                </p:oleObj>
              </mc:Choice>
              <mc:Fallback>
                <p:oleObj name="文档" r:id="rId14" imgW="4857349" imgH="15389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5400" y="4050952"/>
                        <a:ext cx="4857750" cy="153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006934"/>
              </p:ext>
            </p:extLst>
          </p:nvPr>
        </p:nvGraphicFramePr>
        <p:xfrm>
          <a:off x="695400" y="5248967"/>
          <a:ext cx="10691812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" name="文档" r:id="rId17" imgW="10692111" imgH="1774885" progId="Word.Document.12">
                  <p:embed/>
                </p:oleObj>
              </mc:Choice>
              <mc:Fallback>
                <p:oleObj name="文档" r:id="rId17" imgW="10692111" imgH="17748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5400" y="5248967"/>
                        <a:ext cx="10691812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046940"/>
              </p:ext>
            </p:extLst>
          </p:nvPr>
        </p:nvGraphicFramePr>
        <p:xfrm>
          <a:off x="9480376" y="5085184"/>
          <a:ext cx="671671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" name="文档" r:id="rId19" imgW="6790105" imgH="1347508" progId="Word.Document.12">
                  <p:embed/>
                </p:oleObj>
              </mc:Choice>
              <mc:Fallback>
                <p:oleObj name="文档" r:id="rId19" imgW="6790105" imgH="13475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480376" y="5085184"/>
                        <a:ext cx="6716712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8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73606"/>
          <a:stretch/>
        </p:blipFill>
        <p:spPr bwMode="auto">
          <a:xfrm>
            <a:off x="1343472" y="2276872"/>
            <a:ext cx="855282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6612" t="52138" b="22689"/>
          <a:stretch/>
        </p:blipFill>
        <p:spPr bwMode="auto">
          <a:xfrm>
            <a:off x="1343472" y="302727"/>
            <a:ext cx="8208912" cy="148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17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1510" y="260648"/>
            <a:ext cx="11448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          (2022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四省八校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联考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已知抛物线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，过焦点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的直线与抛物线交于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最小值为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91344" y="4554"/>
            <a:ext cx="2304256" cy="400110"/>
            <a:chOff x="1" y="933895"/>
            <a:chExt cx="1127448" cy="400110"/>
          </a:xfrm>
        </p:grpSpPr>
        <p:sp>
          <p:nvSpPr>
            <p:cNvPr id="13" name="五边形 12">
              <a:extLst>
                <a:ext uri="{FF2B5EF4-FFF2-40B4-BE49-F238E27FC236}">
                  <a16:creationId xmlns:a16="http://schemas.microsoft.com/office/drawing/2014/main" xmlns="" id="{2B269A23-18BB-E749-A895-A1450DD58A24}"/>
                </a:ext>
              </a:extLst>
            </p:cNvPr>
            <p:cNvSpPr/>
            <p:nvPr/>
          </p:nvSpPr>
          <p:spPr>
            <a:xfrm>
              <a:off x="1" y="951739"/>
              <a:ext cx="1127448" cy="364422"/>
            </a:xfrm>
            <a:prstGeom prst="homePlate">
              <a:avLst>
                <a:gd name="adj" fmla="val 2868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B4776FAB-F198-1F48-B6AC-304185EC7BB2}"/>
                </a:ext>
              </a:extLst>
            </p:cNvPr>
            <p:cNvSpPr txBox="1"/>
            <p:nvPr/>
          </p:nvSpPr>
          <p:spPr>
            <a:xfrm>
              <a:off x="125273" y="933895"/>
              <a:ext cx="9158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zh-CN" altLang="en-US" sz="2000" dirty="0" smtClean="0">
                  <a:solidFill>
                    <a:prstClr val="white"/>
                  </a:solidFill>
                  <a:ea typeface="微软雅黑"/>
                </a:rPr>
                <a:t>大本</a:t>
              </a:r>
              <a:r>
                <a:rPr kumimoji="1" lang="en-US" altLang="zh-CN" sz="2000" dirty="0" smtClean="0">
                  <a:solidFill>
                    <a:prstClr val="white"/>
                  </a:solidFill>
                  <a:ea typeface="微软雅黑"/>
                </a:rPr>
                <a:t>105</a:t>
              </a:r>
              <a:r>
                <a:rPr kumimoji="1" lang="zh-CN" altLang="en-US" sz="2000" dirty="0" smtClean="0">
                  <a:solidFill>
                    <a:prstClr val="white"/>
                  </a:solidFill>
                  <a:ea typeface="微软雅黑"/>
                </a:rPr>
                <a:t>页例</a:t>
              </a:r>
              <a:r>
                <a:rPr kumimoji="1" lang="en-US" altLang="zh-CN" sz="2000" dirty="0" smtClean="0">
                  <a:solidFill>
                    <a:prstClr val="white"/>
                  </a:solidFill>
                  <a:ea typeface="微软雅黑"/>
                </a:rPr>
                <a:t>3</a:t>
              </a:r>
              <a:endParaRPr kumimoji="1" lang="zh-CN" altLang="en-US" sz="2000" dirty="0">
                <a:solidFill>
                  <a:prstClr val="white"/>
                </a:solidFill>
                <a:ea typeface="微软雅黑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73193"/>
              </p:ext>
            </p:extLst>
          </p:nvPr>
        </p:nvGraphicFramePr>
        <p:xfrm>
          <a:off x="479376" y="1857251"/>
          <a:ext cx="10666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" name="文档" r:id="rId5" imgW="10666540" imgH="1356504" progId="Word.Document.12">
                  <p:embed/>
                </p:oleObj>
              </mc:Choice>
              <mc:Fallback>
                <p:oleObj name="文档" r:id="rId5" imgW="10666540" imgH="13565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1857251"/>
                        <a:ext cx="10666412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9"/>
          <p:cNvSpPr txBox="1"/>
          <p:nvPr/>
        </p:nvSpPr>
        <p:spPr>
          <a:xfrm>
            <a:off x="7417544" y="175028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1510" y="2420889"/>
            <a:ext cx="8244770" cy="4320480"/>
            <a:chOff x="390000" y="4581128"/>
            <a:chExt cx="8226280" cy="5473080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390000" y="4694018"/>
              <a:ext cx="8226280" cy="5360190"/>
            </a:xfrm>
            <a:prstGeom prst="roundRect">
              <a:avLst>
                <a:gd name="adj" fmla="val 1296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67408" y="2451098"/>
            <a:ext cx="936104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711703"/>
              </p:ext>
            </p:extLst>
          </p:nvPr>
        </p:nvGraphicFramePr>
        <p:xfrm>
          <a:off x="2702347" y="2441293"/>
          <a:ext cx="549116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" name="文档" r:id="rId8" imgW="5491377" imgH="1360227" progId="Word.Document.12">
                  <p:embed/>
                </p:oleObj>
              </mc:Choice>
              <mc:Fallback>
                <p:oleObj name="文档" r:id="rId8" imgW="5491377" imgH="13602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02347" y="2441293"/>
                        <a:ext cx="5491162" cy="136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19836"/>
              </p:ext>
            </p:extLst>
          </p:nvPr>
        </p:nvGraphicFramePr>
        <p:xfrm>
          <a:off x="826716" y="3213200"/>
          <a:ext cx="8018462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" name="文档" r:id="rId11" imgW="8018079" imgH="1639913" progId="Word.Document.12">
                  <p:embed/>
                </p:oleObj>
              </mc:Choice>
              <mc:Fallback>
                <p:oleObj name="文档" r:id="rId11" imgW="8018079" imgH="16399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6716" y="3213200"/>
                        <a:ext cx="8018462" cy="163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91695"/>
              </p:ext>
            </p:extLst>
          </p:nvPr>
        </p:nvGraphicFramePr>
        <p:xfrm>
          <a:off x="826716" y="4229365"/>
          <a:ext cx="8837612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" name="文档" r:id="rId14" imgW="8836982" imgH="1622485" progId="Word.Document.12">
                  <p:embed/>
                </p:oleObj>
              </mc:Choice>
              <mc:Fallback>
                <p:oleObj name="文档" r:id="rId14" imgW="8836982" imgH="16224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6716" y="4229365"/>
                        <a:ext cx="8837612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828573"/>
              </p:ext>
            </p:extLst>
          </p:nvPr>
        </p:nvGraphicFramePr>
        <p:xfrm>
          <a:off x="826716" y="5373440"/>
          <a:ext cx="75993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" name="文档" r:id="rId17" imgW="7599182" imgH="1130999" progId="Word.Document.12">
                  <p:embed/>
                </p:oleObj>
              </mc:Choice>
              <mc:Fallback>
                <p:oleObj name="文档" r:id="rId17" imgW="7599182" imgH="11309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6716" y="5373440"/>
                        <a:ext cx="7599362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33257"/>
              </p:ext>
            </p:extLst>
          </p:nvPr>
        </p:nvGraphicFramePr>
        <p:xfrm>
          <a:off x="826716" y="6037336"/>
          <a:ext cx="7269162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文档" r:id="rId20" imgW="7268814" imgH="1207408" progId="Word.Document.12">
                  <p:embed/>
                </p:oleObj>
              </mc:Choice>
              <mc:Fallback>
                <p:oleObj name="文档" r:id="rId20" imgW="7268814" imgH="12074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26716" y="6037336"/>
                        <a:ext cx="7269162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 descr="C:\Users\Administrator\Desktop\61e38356-5518-4ec3-8314-4d19c4027ed4.png61e38356-5518-4ec3-8314-4d19c4027ed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624392" y="4429793"/>
            <a:ext cx="2526564" cy="238358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20" h="5520">
                <a:moveTo>
                  <a:pt x="0" y="0"/>
                </a:moveTo>
                <a:lnTo>
                  <a:pt x="5520" y="0"/>
                </a:lnTo>
                <a:lnTo>
                  <a:pt x="5520" y="5520"/>
                </a:lnTo>
                <a:lnTo>
                  <a:pt x="0" y="552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12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meihua_service_cache\jpg/85c50aab1b44851ab8676ca7895f74fc.jpg85c50aab1b44851ab8676ca7895f74fc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rcRect l="27648" r="27648"/>
          <a:stretch>
            <a:fillRect/>
          </a:stretch>
        </p:blipFill>
        <p:spPr>
          <a:xfrm>
            <a:off x="0" y="-17627"/>
            <a:ext cx="5867438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10800">
                <a:moveTo>
                  <a:pt x="0" y="0"/>
                </a:moveTo>
                <a:lnTo>
                  <a:pt x="7920" y="0"/>
                </a:lnTo>
                <a:lnTo>
                  <a:pt x="792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Title 6"/>
          <p:cNvSpPr txBox="1"/>
          <p:nvPr>
            <p:custDataLst>
              <p:tags r:id="rId3"/>
            </p:custDataLst>
          </p:nvPr>
        </p:nvSpPr>
        <p:spPr>
          <a:xfrm>
            <a:off x="6012180" y="1312544"/>
            <a:ext cx="5173345" cy="52942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</a:pPr>
            <a:endParaRPr lang="en-US" altLang="zh-CN" sz="1800" spc="180" dirty="0" smtClean="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  <a:p>
            <a:pPr marL="304800" lvl="0" indent="-30480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  <a:buAutoNum type="ea1JpnChsDbPeriod"/>
            </a:pPr>
            <a:endParaRPr lang="en-US" altLang="zh-CN" sz="1800" spc="180" dirty="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  <a:p>
            <a:pPr marL="304800" lvl="0" indent="-30480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  <a:buAutoNum type="ea1JpnChsDbPeriod"/>
            </a:pPr>
            <a:endParaRPr lang="en-US" altLang="zh-CN" sz="1800" spc="180" dirty="0" smtClean="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  <a:p>
            <a:pPr marL="304800" lvl="0" indent="-30480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  <a:buAutoNum type="ea1JpnChsDbPeriod"/>
            </a:pPr>
            <a:endParaRPr lang="en-US" altLang="zh-CN" sz="1800" spc="180" dirty="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  <a:p>
            <a:pPr marL="304800" lvl="0" indent="-30480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  <a:buAutoNum type="ea1JpnChsDbPeriod"/>
            </a:pPr>
            <a:endParaRPr lang="en-US" altLang="zh-CN" sz="1800" spc="180" dirty="0" smtClean="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  <a:p>
            <a:pPr marL="304800" lvl="0" indent="-30480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  <a:buAutoNum type="ea1JpnChsDbPeriod"/>
            </a:pPr>
            <a:endParaRPr lang="zh-CN" sz="1800" u="none" spc="180" dirty="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  <a:p>
            <a:pPr marL="304800" lvl="0" indent="-30480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  <a:buAutoNum type="ea1JpnChsDbPeriod"/>
            </a:pPr>
            <a:endParaRPr lang="en-US" altLang="zh-CN" sz="1800" spc="180" dirty="0" smtClean="0">
              <a:ln w="3175">
                <a:noFill/>
                <a:prstDash val="dash"/>
              </a:ln>
              <a:solidFill>
                <a:srgbClr val="FF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  <a:p>
            <a:pPr lvl="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lang="zh-CN" altLang="en-US" sz="1800" spc="18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Times New Roman" panose="02020603050405020304" charset="0"/>
                <a:ea typeface="汉仪楷体简" panose="02010600000101010101" charset="-122"/>
                <a:cs typeface="微软雅黑" panose="020B0503020204020204" pitchFamily="34" charset="-122"/>
              </a:rPr>
              <a:t>方程的思想、转化与化归的思想</a:t>
            </a:r>
            <a:endParaRPr lang="en-US" altLang="zh-CN" sz="1800" u="none" spc="180" dirty="0" smtClean="0">
              <a:ln w="3175">
                <a:noFill/>
                <a:prstDash val="dash"/>
              </a:ln>
              <a:solidFill>
                <a:srgbClr val="FF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  <a:p>
            <a:pPr marL="304800" lvl="0" indent="-30480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  <a:buAutoNum type="ea1JpnChsDbPeriod"/>
            </a:pPr>
            <a:endParaRPr lang="en-US" altLang="zh-CN" sz="1800" u="none" spc="180" dirty="0" smtClean="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  <a:p>
            <a:pPr lvl="0" algn="just" font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</a:pPr>
            <a:endParaRPr lang="zh-CN" sz="1800" u="none" spc="180" dirty="0">
              <a:ln w="3175">
                <a:noFill/>
                <a:prstDash val="dash"/>
              </a:ln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 rot="16200000">
            <a:off x="5470177" y="3169196"/>
            <a:ext cx="1985320" cy="606116"/>
            <a:chOff x="3590568" y="400194"/>
            <a:chExt cx="5213316" cy="1031890"/>
          </a:xfrm>
        </p:grpSpPr>
        <p:grpSp>
          <p:nvGrpSpPr>
            <p:cNvPr id="6" name="组合 5"/>
            <p:cNvGrpSpPr/>
            <p:nvPr>
              <p:custDataLst>
                <p:tags r:id="rId16"/>
              </p:custDataLst>
            </p:nvPr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8" name="组合 7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10" name="圆角矩形 9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1" name="圆角矩形 10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" name="TextBox 1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752955" y="5449839"/>
                <a:ext cx="124651" cy="121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7" name="矩形 6"/>
            <p:cNvSpPr/>
            <p:nvPr>
              <p:custDataLst>
                <p:tags r:id="rId17"/>
              </p:custDataLst>
            </p:nvPr>
          </p:nvSpPr>
          <p:spPr>
            <a:xfrm rot="5400000">
              <a:off x="5832581" y="-644643"/>
              <a:ext cx="704850" cy="3151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Times New Roman" panose="02020603050405020304" charset="0"/>
                  <a:ea typeface="汉仪楷体简" panose="02010600000101010101" charset="-122"/>
                  <a:sym typeface="微软雅黑" panose="020B0503020204020204" pitchFamily="34" charset="-122"/>
                </a:rPr>
                <a:t>定值问题</a:t>
              </a:r>
              <a:endParaRPr lang="zh-CN" altLang="en-US" dirty="0">
                <a:solidFill>
                  <a:schemeClr val="bg1"/>
                </a:solidFill>
                <a:latin typeface="Times New Roman" panose="02020603050405020304" charset="0"/>
                <a:ea typeface="汉仪楷体简" panose="02010600000101010101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7211642" y="4267966"/>
            <a:ext cx="2628774" cy="465039"/>
            <a:chOff x="621080" y="4851499"/>
            <a:chExt cx="2616222" cy="717590"/>
          </a:xfrm>
        </p:grpSpPr>
        <p:grpSp>
          <p:nvGrpSpPr>
            <p:cNvPr id="19" name="组合 18"/>
            <p:cNvGrpSpPr/>
            <p:nvPr>
              <p:custDataLst>
                <p:tags r:id="rId12"/>
              </p:custDataLst>
            </p:nvPr>
          </p:nvGrpSpPr>
          <p:grpSpPr>
            <a:xfrm>
              <a:off x="621080" y="4851499"/>
              <a:ext cx="2528972" cy="717590"/>
              <a:chOff x="9087077" y="1527388"/>
              <a:chExt cx="2303707" cy="2303706"/>
            </a:xfrm>
          </p:grpSpPr>
          <p:sp>
            <p:nvSpPr>
              <p:cNvPr id="21" name="椭圆 33"/>
              <p:cNvSpPr/>
              <p:nvPr>
                <p:custDataLst>
                  <p:tags r:id="rId14"/>
                </p:custDataLst>
              </p:nvPr>
            </p:nvSpPr>
            <p:spPr>
              <a:xfrm>
                <a:off x="9087077" y="1527388"/>
                <a:ext cx="2303707" cy="2303706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sz="11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椭圆 34"/>
              <p:cNvSpPr/>
              <p:nvPr>
                <p:custDataLst>
                  <p:tags r:id="rId15"/>
                </p:custDataLst>
              </p:nvPr>
            </p:nvSpPr>
            <p:spPr>
              <a:xfrm>
                <a:off x="9166557" y="1710379"/>
                <a:ext cx="2144746" cy="1937724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 sz="11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" name="Text Box 2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invGray">
            <a:xfrm>
              <a:off x="696445" y="4977199"/>
              <a:ext cx="2540857" cy="52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r>
                <a:rPr lang="zh-CN" altLang="en-US" sz="1600" dirty="0" smtClean="0">
                  <a:solidFill>
                    <a:schemeClr val="bg1"/>
                  </a:solidFill>
                  <a:latin typeface="Times New Roman" panose="02020603050405020304" charset="0"/>
                  <a:ea typeface="汉仪楷体简" panose="02010600000101010101" charset="-122"/>
                  <a:sym typeface="微软雅黑" panose="020B0503020204020204" pitchFamily="34" charset="-122"/>
                </a:rPr>
                <a:t>引入参数法（点或斜率）</a:t>
              </a:r>
              <a:endParaRPr lang="en-US" altLang="zh-CN" sz="1600" dirty="0">
                <a:solidFill>
                  <a:schemeClr val="bg1"/>
                </a:solidFill>
                <a:latin typeface="Times New Roman" panose="02020603050405020304" charset="0"/>
                <a:ea typeface="汉仪楷体简" panose="02010600000101010101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6"/>
            </p:custDataLst>
          </p:nvPr>
        </p:nvGrpSpPr>
        <p:grpSpPr>
          <a:xfrm>
            <a:off x="7180845" y="2055418"/>
            <a:ext cx="1723467" cy="677597"/>
            <a:chOff x="621080" y="1576725"/>
            <a:chExt cx="2528972" cy="857936"/>
          </a:xfrm>
        </p:grpSpPr>
        <p:grpSp>
          <p:nvGrpSpPr>
            <p:cNvPr id="24" name="组合 23"/>
            <p:cNvGrpSpPr/>
            <p:nvPr>
              <p:custDataLst>
                <p:tags r:id="rId8"/>
              </p:custDataLst>
            </p:nvPr>
          </p:nvGrpSpPr>
          <p:grpSpPr>
            <a:xfrm>
              <a:off x="621080" y="1576725"/>
              <a:ext cx="2528972" cy="717590"/>
              <a:chOff x="9087077" y="1527388"/>
              <a:chExt cx="2303707" cy="2303706"/>
            </a:xfrm>
          </p:grpSpPr>
          <p:sp>
            <p:nvSpPr>
              <p:cNvPr id="26" name="椭圆 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9087077" y="1527388"/>
                <a:ext cx="2303707" cy="2303706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sz="11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椭圆 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9166557" y="1710379"/>
                <a:ext cx="2144746" cy="1937724"/>
              </a:xfrm>
              <a:prstGeom prst="roundRect">
                <a:avLst/>
              </a:prstGeom>
              <a:solidFill>
                <a:schemeClr val="accent1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 sz="11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5" name="Text Box 2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invGray">
            <a:xfrm>
              <a:off x="1052853" y="1694251"/>
              <a:ext cx="1665427" cy="740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r>
                <a:rPr lang="zh-CN" altLang="en-US" sz="1600" dirty="0" smtClean="0">
                  <a:solidFill>
                    <a:schemeClr val="bg1"/>
                  </a:solidFill>
                  <a:latin typeface="Times New Roman" panose="02020603050405020304" charset="0"/>
                  <a:ea typeface="汉仪楷体简" panose="02010600000101010101" charset="-122"/>
                  <a:sym typeface="微软雅黑" panose="020B0503020204020204" pitchFamily="34" charset="-122"/>
                </a:rPr>
                <a:t>先猜后证</a:t>
              </a:r>
              <a:endParaRPr lang="en-US" altLang="zh-CN" sz="1600" dirty="0">
                <a:solidFill>
                  <a:schemeClr val="bg1"/>
                </a:solidFill>
                <a:latin typeface="Times New Roman" panose="02020603050405020304" charset="0"/>
                <a:ea typeface="汉仪楷体简" panose="02010600000101010101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6888854" y="2374167"/>
            <a:ext cx="254608" cy="215901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33" name="任意多边形 32"/>
          <p:cNvSpPr/>
          <p:nvPr>
            <p:custDataLst>
              <p:tags r:id="rId7"/>
            </p:custDataLst>
          </p:nvPr>
        </p:nvSpPr>
        <p:spPr>
          <a:xfrm>
            <a:off x="6101057" y="47938"/>
            <a:ext cx="2622800" cy="914653"/>
          </a:xfrm>
          <a:custGeom>
            <a:avLst/>
            <a:gdLst>
              <a:gd name="connsiteX0" fmla="*/ 640385 w 3801979"/>
              <a:gd name="connsiteY0" fmla="*/ 209624 h 2919663"/>
              <a:gd name="connsiteX1" fmla="*/ 223641 w 3801979"/>
              <a:gd name="connsiteY1" fmla="*/ 626368 h 2919663"/>
              <a:gd name="connsiteX2" fmla="*/ 223641 w 3801979"/>
              <a:gd name="connsiteY2" fmla="*/ 2293293 h 2919663"/>
              <a:gd name="connsiteX3" fmla="*/ 640385 w 3801979"/>
              <a:gd name="connsiteY3" fmla="*/ 2710037 h 2919663"/>
              <a:gd name="connsiteX4" fmla="*/ 3161592 w 3801979"/>
              <a:gd name="connsiteY4" fmla="*/ 2710037 h 2919663"/>
              <a:gd name="connsiteX5" fmla="*/ 3578336 w 3801979"/>
              <a:gd name="connsiteY5" fmla="*/ 2293293 h 2919663"/>
              <a:gd name="connsiteX6" fmla="*/ 3578336 w 3801979"/>
              <a:gd name="connsiteY6" fmla="*/ 626368 h 2919663"/>
              <a:gd name="connsiteX7" fmla="*/ 3161592 w 3801979"/>
              <a:gd name="connsiteY7" fmla="*/ 209624 h 2919663"/>
              <a:gd name="connsiteX8" fmla="*/ 486620 w 3801979"/>
              <a:gd name="connsiteY8" fmla="*/ 0 h 2919663"/>
              <a:gd name="connsiteX9" fmla="*/ 3315359 w 3801979"/>
              <a:gd name="connsiteY9" fmla="*/ 0 h 2919663"/>
              <a:gd name="connsiteX10" fmla="*/ 3801979 w 3801979"/>
              <a:gd name="connsiteY10" fmla="*/ 486620 h 2919663"/>
              <a:gd name="connsiteX11" fmla="*/ 3801979 w 3801979"/>
              <a:gd name="connsiteY11" fmla="*/ 2433043 h 2919663"/>
              <a:gd name="connsiteX12" fmla="*/ 3315359 w 3801979"/>
              <a:gd name="connsiteY12" fmla="*/ 2919663 h 2919663"/>
              <a:gd name="connsiteX13" fmla="*/ 486620 w 3801979"/>
              <a:gd name="connsiteY13" fmla="*/ 2919663 h 2919663"/>
              <a:gd name="connsiteX14" fmla="*/ 0 w 3801979"/>
              <a:gd name="connsiteY14" fmla="*/ 2433043 h 2919663"/>
              <a:gd name="connsiteX15" fmla="*/ 0 w 3801979"/>
              <a:gd name="connsiteY15" fmla="*/ 486620 h 2919663"/>
              <a:gd name="connsiteX16" fmla="*/ 486620 w 3801979"/>
              <a:gd name="connsiteY16" fmla="*/ 0 h 2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1979" h="2919663">
                <a:moveTo>
                  <a:pt x="640385" y="209624"/>
                </a:moveTo>
                <a:cubicBezTo>
                  <a:pt x="410224" y="209624"/>
                  <a:pt x="223641" y="396207"/>
                  <a:pt x="223641" y="626368"/>
                </a:cubicBezTo>
                <a:lnTo>
                  <a:pt x="223641" y="2293293"/>
                </a:lnTo>
                <a:cubicBezTo>
                  <a:pt x="223641" y="2523454"/>
                  <a:pt x="410224" y="2710037"/>
                  <a:pt x="640385" y="2710037"/>
                </a:cubicBezTo>
                <a:lnTo>
                  <a:pt x="3161592" y="2710037"/>
                </a:lnTo>
                <a:cubicBezTo>
                  <a:pt x="3391753" y="2710037"/>
                  <a:pt x="3578336" y="2523454"/>
                  <a:pt x="3578336" y="2293293"/>
                </a:cubicBezTo>
                <a:lnTo>
                  <a:pt x="3578336" y="626368"/>
                </a:lnTo>
                <a:cubicBezTo>
                  <a:pt x="3578336" y="396207"/>
                  <a:pt x="3391753" y="209624"/>
                  <a:pt x="3161592" y="209624"/>
                </a:cubicBezTo>
                <a:close/>
                <a:moveTo>
                  <a:pt x="486620" y="0"/>
                </a:moveTo>
                <a:lnTo>
                  <a:pt x="3315359" y="0"/>
                </a:lnTo>
                <a:cubicBezTo>
                  <a:pt x="3584112" y="0"/>
                  <a:pt x="3801979" y="217867"/>
                  <a:pt x="3801979" y="486620"/>
                </a:cubicBezTo>
                <a:lnTo>
                  <a:pt x="3801979" y="2433043"/>
                </a:lnTo>
                <a:cubicBezTo>
                  <a:pt x="3801979" y="2701796"/>
                  <a:pt x="3584112" y="2919663"/>
                  <a:pt x="3315359" y="2919663"/>
                </a:cubicBezTo>
                <a:lnTo>
                  <a:pt x="486620" y="2919663"/>
                </a:lnTo>
                <a:cubicBezTo>
                  <a:pt x="217867" y="2919663"/>
                  <a:pt x="0" y="2701796"/>
                  <a:pt x="0" y="2433043"/>
                </a:cubicBezTo>
                <a:lnTo>
                  <a:pt x="0" y="486620"/>
                </a:lnTo>
                <a:cubicBezTo>
                  <a:pt x="0" y="217867"/>
                  <a:pt x="217867" y="0"/>
                  <a:pt x="4866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zh-CN" altLang="en-US" sz="3600" spc="200" dirty="0" smtClean="0">
                <a:solidFill>
                  <a:srgbClr val="FF0000"/>
                </a:solidFill>
                <a:latin typeface="Times New Roman" panose="02020603050405020304" charset="0"/>
                <a:ea typeface="汉仪中楷简" panose="02010600000101010101" charset="-122"/>
                <a:sym typeface="微软雅黑" panose="020B0503020204020204" pitchFamily="34" charset="-122"/>
              </a:rPr>
              <a:t>  </a:t>
            </a:r>
            <a:r>
              <a:rPr lang="zh-CN" altLang="en-US" sz="36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ea typeface="汉仪中楷简" panose="02010600000101010101" charset="-122"/>
                <a:sym typeface="微软雅黑" panose="020B0503020204020204" pitchFamily="34" charset="-122"/>
              </a:rPr>
              <a:t>课堂总结</a:t>
            </a:r>
            <a:endParaRPr lang="en-US" altLang="zh-CN" sz="3600" b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ea typeface="汉仪中楷简" panose="02010600000101010101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4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575"/>
    </mc:Choice>
    <mc:Fallback xmlns="">
      <p:transition advTm="235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3352" y="260648"/>
            <a:ext cx="11223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抛物线的焦点弦有关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的结论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732957"/>
              </p:ext>
            </p:extLst>
          </p:nvPr>
        </p:nvGraphicFramePr>
        <p:xfrm>
          <a:off x="401490" y="977528"/>
          <a:ext cx="108585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文档" r:id="rId4" imgW="10866783" imgH="2332726" progId="Word.Document.12">
                  <p:embed/>
                </p:oleObj>
              </mc:Choice>
              <mc:Fallback>
                <p:oleObj name="文档" r:id="rId4" imgW="10866783" imgH="23327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490" y="977528"/>
                        <a:ext cx="108585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5294"/>
              </p:ext>
            </p:extLst>
          </p:nvPr>
        </p:nvGraphicFramePr>
        <p:xfrm>
          <a:off x="406400" y="2613025"/>
          <a:ext cx="11320463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文档" r:id="rId7" imgW="12034626" imgH="5761408" progId="Word.Document.12">
                  <p:embed/>
                </p:oleObj>
              </mc:Choice>
              <mc:Fallback>
                <p:oleObj name="文档" r:id="rId7" imgW="12034626" imgH="57614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00" y="2613025"/>
                        <a:ext cx="11320463" cy="551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06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20688"/>
            <a:ext cx="1847528" cy="707886"/>
            <a:chOff x="1" y="933895"/>
            <a:chExt cx="1127448" cy="707886"/>
          </a:xfrm>
        </p:grpSpPr>
        <p:sp>
          <p:nvSpPr>
            <p:cNvPr id="13" name="五边形 12">
              <a:extLst>
                <a:ext uri="{FF2B5EF4-FFF2-40B4-BE49-F238E27FC236}">
                  <a16:creationId xmlns:a16="http://schemas.microsoft.com/office/drawing/2014/main" xmlns="" id="{2B269A23-18BB-E749-A895-A1450DD58A24}"/>
                </a:ext>
              </a:extLst>
            </p:cNvPr>
            <p:cNvSpPr/>
            <p:nvPr/>
          </p:nvSpPr>
          <p:spPr>
            <a:xfrm>
              <a:off x="1" y="951739"/>
              <a:ext cx="1127448" cy="364422"/>
            </a:xfrm>
            <a:prstGeom prst="homePlate">
              <a:avLst>
                <a:gd name="adj" fmla="val 2868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B4776FAB-F198-1F48-B6AC-304185EC7BB2}"/>
                </a:ext>
              </a:extLst>
            </p:cNvPr>
            <p:cNvSpPr txBox="1"/>
            <p:nvPr/>
          </p:nvSpPr>
          <p:spPr>
            <a:xfrm>
              <a:off x="119337" y="933895"/>
              <a:ext cx="921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zh-CN" altLang="en-US" sz="2000" dirty="0" smtClean="0">
                  <a:solidFill>
                    <a:prstClr val="white"/>
                  </a:solidFill>
                  <a:ea typeface="微软雅黑"/>
                </a:rPr>
                <a:t>大本子题</a:t>
              </a:r>
              <a:r>
                <a:rPr kumimoji="1" lang="en-US" altLang="zh-CN" sz="2000" dirty="0" smtClean="0">
                  <a:solidFill>
                    <a:prstClr val="white"/>
                  </a:solidFill>
                  <a:ea typeface="微软雅黑"/>
                </a:rPr>
                <a:t>2</a:t>
              </a:r>
              <a:endParaRPr kumimoji="1" lang="zh-CN" altLang="en-US" sz="2000" dirty="0">
                <a:solidFill>
                  <a:prstClr val="white"/>
                </a:solidFill>
                <a:ea typeface="微软雅黑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00428"/>
              </p:ext>
            </p:extLst>
          </p:nvPr>
        </p:nvGraphicFramePr>
        <p:xfrm>
          <a:off x="669925" y="906463"/>
          <a:ext cx="10807700" cy="316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文档" r:id="rId4" imgW="10847896" imgH="3179392" progId="Word.Document.12">
                  <p:embed/>
                </p:oleObj>
              </mc:Choice>
              <mc:Fallback>
                <p:oleObj name="文档" r:id="rId4" imgW="10847896" imgH="31793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925" y="906463"/>
                        <a:ext cx="10807700" cy="316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0" y="0"/>
            <a:ext cx="12189600" cy="653508"/>
          </a:xfrm>
          <a:prstGeom prst="rect">
            <a:avLst/>
          </a:prstGeom>
          <a:solidFill>
            <a:srgbClr val="11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题型一 斜率定值</a:t>
            </a:r>
            <a:endParaRPr lang="zh-CN" altLang="en-US" sz="3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52" y="3573016"/>
            <a:ext cx="4147547" cy="31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99728" y="692696"/>
            <a:ext cx="1132892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的斜率为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，则直线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的斜率为－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0000" y="116632"/>
            <a:ext cx="11538648" cy="6624736"/>
            <a:chOff x="390000" y="3924784"/>
            <a:chExt cx="10170496" cy="6480720"/>
          </a:xfrm>
        </p:grpSpPr>
        <p:sp>
          <p:nvSpPr>
            <p:cNvPr id="18" name="圆角矩形 17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390000" y="4037675"/>
              <a:ext cx="10170496" cy="6367829"/>
            </a:xfrm>
            <a:prstGeom prst="roundRect">
              <a:avLst>
                <a:gd name="adj" fmla="val 2193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3924784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20" name="图片 19" descr="C:\Users\Administrator\Desktop\证明.tif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" y="3936166"/>
              <a:ext cx="5832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矩形 20"/>
          <p:cNvSpPr/>
          <p:nvPr/>
        </p:nvSpPr>
        <p:spPr>
          <a:xfrm>
            <a:off x="599728" y="3594944"/>
            <a:ext cx="1132892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代入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坐标并作差得，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							</a:t>
            </a:r>
            <a:r>
              <a:rPr lang="en-US" altLang="zh-CN" sz="2800" kern="100" dirty="0" smtClean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①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62862"/>
              </p:ext>
            </p:extLst>
          </p:nvPr>
        </p:nvGraphicFramePr>
        <p:xfrm>
          <a:off x="695400" y="1929532"/>
          <a:ext cx="8056562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文档" r:id="rId5" imgW="8056227" imgH="1474840" progId="Word.Document.12">
                  <p:embed/>
                </p:oleObj>
              </mc:Choice>
              <mc:Fallback>
                <p:oleObj name="文档" r:id="rId5" imgW="8056227" imgH="1474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400" y="1929532"/>
                        <a:ext cx="8056562" cy="147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24540"/>
              </p:ext>
            </p:extLst>
          </p:nvPr>
        </p:nvGraphicFramePr>
        <p:xfrm>
          <a:off x="695400" y="2742828"/>
          <a:ext cx="7497762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文档" r:id="rId8" imgW="7497336" imgH="1500070" progId="Word.Document.12">
                  <p:embed/>
                </p:oleObj>
              </mc:Choice>
              <mc:Fallback>
                <p:oleObj name="文档" r:id="rId8" imgW="7497336" imgH="15000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400" y="2742828"/>
                        <a:ext cx="7497762" cy="150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688498"/>
              </p:ext>
            </p:extLst>
          </p:nvPr>
        </p:nvGraphicFramePr>
        <p:xfrm>
          <a:off x="695400" y="4898121"/>
          <a:ext cx="7408862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0" name="文档" r:id="rId11" imgW="7408446" imgH="2390308" progId="Word.Document.12">
                  <p:embed/>
                </p:oleObj>
              </mc:Choice>
              <mc:Fallback>
                <p:oleObj name="文档" r:id="rId11" imgW="7408446" imgH="2390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5400" y="4898121"/>
                        <a:ext cx="7408862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15" y="795032"/>
            <a:ext cx="3937917" cy="3029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392" y="349067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法一：直线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PA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斜率为参数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99728" y="476672"/>
            <a:ext cx="1132892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消去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(8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12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(4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12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0000" y="260648"/>
            <a:ext cx="10818568" cy="6480720"/>
            <a:chOff x="390000" y="3924784"/>
            <a:chExt cx="10818568" cy="6480720"/>
          </a:xfrm>
        </p:grpSpPr>
        <p:sp>
          <p:nvSpPr>
            <p:cNvPr id="18" name="圆角矩形 17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390000" y="4037675"/>
              <a:ext cx="10818568" cy="6367829"/>
            </a:xfrm>
            <a:prstGeom prst="roundRect">
              <a:avLst>
                <a:gd name="adj" fmla="val 2193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882350" y="3924784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20" name="图片 19" descr="C:\Users\Administrator\Desktop\证明.tif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" y="3936166"/>
              <a:ext cx="5832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768878"/>
              </p:ext>
            </p:extLst>
          </p:nvPr>
        </p:nvGraphicFramePr>
        <p:xfrm>
          <a:off x="729308" y="1166440"/>
          <a:ext cx="8437562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文档" r:id="rId5" imgW="8436977" imgH="1601708" progId="Word.Document.12">
                  <p:embed/>
                </p:oleObj>
              </mc:Choice>
              <mc:Fallback>
                <p:oleObj name="文档" r:id="rId5" imgW="8436977" imgH="1601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9308" y="1166440"/>
                        <a:ext cx="8437562" cy="160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063269"/>
              </p:ext>
            </p:extLst>
          </p:nvPr>
        </p:nvGraphicFramePr>
        <p:xfrm>
          <a:off x="723900" y="2120900"/>
          <a:ext cx="109728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文档" r:id="rId8" imgW="10984192" imgH="1724205" progId="Word.Document.12">
                  <p:embed/>
                </p:oleObj>
              </mc:Choice>
              <mc:Fallback>
                <p:oleObj name="文档" r:id="rId8" imgW="10984192" imgH="17242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3900" y="2120900"/>
                        <a:ext cx="109728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37316"/>
              </p:ext>
            </p:extLst>
          </p:nvPr>
        </p:nvGraphicFramePr>
        <p:xfrm>
          <a:off x="723900" y="3124200"/>
          <a:ext cx="108331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文档" r:id="rId11" imgW="10841573" imgH="1622485" progId="Word.Document.12">
                  <p:embed/>
                </p:oleObj>
              </mc:Choice>
              <mc:Fallback>
                <p:oleObj name="文档" r:id="rId11" imgW="10841573" imgH="16224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3900" y="3124200"/>
                        <a:ext cx="10833100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599728" y="4110980"/>
            <a:ext cx="1132892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kern="10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①②③</a:t>
            </a:r>
            <a:r>
              <a:rPr lang="zh-CN" altLang="zh-CN" sz="2800" kern="10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代入得，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504236"/>
              </p:ext>
            </p:extLst>
          </p:nvPr>
        </p:nvGraphicFramePr>
        <p:xfrm>
          <a:off x="723900" y="4584700"/>
          <a:ext cx="112395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文档" r:id="rId14" imgW="11251063" imgH="2497707" progId="Word.Document.12">
                  <p:embed/>
                </p:oleObj>
              </mc:Choice>
              <mc:Fallback>
                <p:oleObj name="文档" r:id="rId14" imgW="11251063" imgH="24977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3900" y="4584700"/>
                        <a:ext cx="11239500" cy="250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线形标注 1 1"/>
          <p:cNvSpPr/>
          <p:nvPr/>
        </p:nvSpPr>
        <p:spPr>
          <a:xfrm>
            <a:off x="8400256" y="1124744"/>
            <a:ext cx="2520280" cy="1080120"/>
          </a:xfrm>
          <a:prstGeom prst="borderCallout1">
            <a:avLst>
              <a:gd name="adj1" fmla="val 46528"/>
              <a:gd name="adj2" fmla="val -1530"/>
              <a:gd name="adj3" fmla="val 46361"/>
              <a:gd name="adj4" fmla="val -47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韦达定理设而求</a:t>
            </a:r>
            <a:endParaRPr lang="zh-CN" altLang="en-US" sz="24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62" y="2485057"/>
            <a:ext cx="3303436" cy="25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072" y="836712"/>
            <a:ext cx="12000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dirty="0" smtClean="0">
                <a:latin typeface="华文宋体" pitchFamily="2" charset="-122"/>
                <a:ea typeface="华文宋体" pitchFamily="2" charset="-122"/>
              </a:rPr>
              <a:t>易知直线</a:t>
            </a:r>
            <a:r>
              <a:rPr lang="en-US" altLang="zh-CN" sz="2800" dirty="0" smtClean="0">
                <a:latin typeface="华文宋体" pitchFamily="2" charset="-122"/>
                <a:ea typeface="华文宋体" pitchFamily="2" charset="-122"/>
              </a:rPr>
              <a:t>AB</a:t>
            </a:r>
            <a:r>
              <a:rPr lang="zh-CN" altLang="en-US" sz="2800" dirty="0" smtClean="0">
                <a:latin typeface="华文宋体" pitchFamily="2" charset="-122"/>
                <a:ea typeface="华文宋体" pitchFamily="2" charset="-122"/>
              </a:rPr>
              <a:t>的斜率存在，设直线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zh-CN" altLang="en-US" sz="2800" i="1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altLang="zh-CN" sz="2800" i="1" dirty="0" err="1" smtClean="0">
                <a:latin typeface="Times New Roman" pitchFamily="18" charset="0"/>
                <a:cs typeface="Times New Roman" pitchFamily="18" charset="0"/>
              </a:rPr>
              <a:t>kx+t</a:t>
            </a:r>
            <a:r>
              <a:rPr lang="zh-CN" altLang="en-US" sz="2800" i="1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5400" y="1700808"/>
                <a:ext cx="9145016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i="1" smtClean="0">
                            <a:latin typeface="Cambria Math"/>
                            <a:ea typeface="华文宋体" pitchFamily="2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i="1" smtClean="0">
                                <a:latin typeface="Cambria Math"/>
                                <a:ea typeface="华文宋体" pitchFamily="2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800" i="1" smtClean="0">
                                    <a:latin typeface="Cambria Math"/>
                                    <a:ea typeface="华文宋体" pitchFamily="2" charset="-122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2800" i="1" smtClean="0">
                                        <a:latin typeface="Cambria Math"/>
                                        <a:ea typeface="华文宋体" pitchFamily="2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华文宋体" pitchFamily="2" charset="-122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华文宋体" pitchFamily="2" charset="-122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2800" b="0" i="1" smtClean="0">
                                    <a:latin typeface="Cambria Math"/>
                                    <a:ea typeface="华文宋体" pitchFamily="2" charset="-122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altLang="zh-CN" sz="2800" b="0" i="1" smtClean="0">
                                <a:latin typeface="Cambria Math"/>
                                <a:ea typeface="华文宋体" pitchFamily="2" charset="-122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2800" b="0" i="1" smtClean="0">
                                    <a:latin typeface="Cambria Math"/>
                                    <a:ea typeface="华文宋体" pitchFamily="2" charset="-122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/>
                                        <a:ea typeface="华文宋体" pitchFamily="2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华文宋体" pitchFamily="2" charset="-122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/>
                                        <a:ea typeface="华文宋体" pitchFamily="2" charset="-122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2800" b="0" i="1" smtClean="0">
                                    <a:latin typeface="Cambria Math"/>
                                    <a:ea typeface="华文宋体" pitchFamily="2" charset="-122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sz="2800" b="0" i="1" smtClean="0">
                                <a:latin typeface="Cambria Math"/>
                                <a:ea typeface="华文宋体" pitchFamily="2" charset="-122"/>
                              </a:rPr>
                              <m:t>=1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kx</m:t>
                            </m:r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altLang="zh-CN" sz="2800" i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t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得：（</a:t>
                </a:r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3+4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/>
                            <a:ea typeface="华文宋体" pitchFamily="2" charset="-122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𝑘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/>
                        <a:ea typeface="华文宋体" pitchFamily="2" charset="-122"/>
                      </a:rPr>
                      <m:t> </m:t>
                    </m:r>
                  </m:oMath>
                </a14:m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+</a:t>
                </a:r>
                <a:r>
                  <a:rPr lang="en-US" altLang="zh-CN" sz="2800" dirty="0" smtClean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8</a:t>
                </a:r>
                <a:r>
                  <a:rPr lang="en-US" altLang="zh-CN" sz="2800" i="1" dirty="0" smtClean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ktx</a:t>
                </a:r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+4</a:t>
                </a:r>
                <a:r>
                  <a:rPr lang="en-US" altLang="zh-CN" sz="2800" dirty="0">
                    <a:ea typeface="华文宋体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𝑡</m:t>
                        </m:r>
                      </m:e>
                      <m:sup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/>
                        <a:ea typeface="华文宋体" pitchFamily="2" charset="-122"/>
                      </a:rPr>
                      <m:t> </m:t>
                    </m:r>
                  </m:oMath>
                </a14:m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-12=0</a:t>
                </a:r>
                <a:endParaRPr lang="zh-CN" altLang="en-US" sz="2800" dirty="0">
                  <a:latin typeface="华文宋体" pitchFamily="2" charset="-122"/>
                  <a:ea typeface="华文宋体" pitchFamily="2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700808"/>
                <a:ext cx="9145016" cy="1211422"/>
              </a:xfrm>
              <a:prstGeom prst="rect">
                <a:avLst/>
              </a:prstGeom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7408" y="2852936"/>
                <a:ext cx="12000656" cy="1140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则：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kern="1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+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kern="1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dirty="0">
                            <a:latin typeface="Times New Roman" pitchFamily="18" charset="0"/>
                            <a:ea typeface="华文宋体" pitchFamily="2" charset="-122"/>
                            <a:cs typeface="Times New Roman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CN" sz="2800" i="1" dirty="0">
                            <a:latin typeface="Times New Roman" pitchFamily="18" charset="0"/>
                            <a:ea typeface="华文宋体" pitchFamily="2" charset="-122"/>
                            <a:cs typeface="Times New Roman" pitchFamily="18" charset="0"/>
                          </a:rPr>
                          <m:t>ktx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>
                            <a:latin typeface="华文宋体" pitchFamily="2" charset="-122"/>
                            <a:ea typeface="华文宋体" pitchFamily="2" charset="-122"/>
                          </a:rPr>
                          <m:t>3+4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kern="1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kern="1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dirty="0">
                            <a:latin typeface="华文宋体" pitchFamily="2" charset="-122"/>
                            <a:ea typeface="华文宋体" pitchFamily="2" charset="-12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ea typeface="华文宋体" pitchFamily="2" charset="-122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latin typeface="华文宋体" pitchFamily="2" charset="-122"/>
                            <a:ea typeface="华文宋体" pitchFamily="2" charset="-122"/>
                          </a:rPr>
                          <m:t>−12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>
                            <a:latin typeface="华文宋体" pitchFamily="2" charset="-122"/>
                            <a:ea typeface="华文宋体" pitchFamily="2" charset="-122"/>
                          </a:rPr>
                          <m:t>3+4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2852936"/>
                <a:ext cx="12000656" cy="1140249"/>
              </a:xfrm>
              <a:prstGeom prst="rect">
                <a:avLst/>
              </a:prstGeom>
              <a:blipFill rotWithShape="1"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5400" y="4149080"/>
                <a:ext cx="9145016" cy="94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由直线</a:t>
                </a:r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PA</a:t>
                </a:r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与</a:t>
                </a:r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PB</a:t>
                </a:r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的斜率互为相反数得：</a:t>
                </a:r>
                <a:r>
                  <a:rPr lang="en-US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华文宋体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华文宋体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800" b="0" i="1" smtClean="0">
                                <a:latin typeface="Cambria Math"/>
                                <a:ea typeface="华文宋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/>
                                <a:ea typeface="华文宋体" pitchFamily="2" charset="-122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/>
                                <a:ea typeface="华文宋体" pitchFamily="2" charset="-122"/>
                              </a:rPr>
                              <m:t>2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华文宋体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+</a:t>
                </a:r>
                <a:r>
                  <a:rPr lang="en-US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华文宋体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2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华文宋体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−1</m:t>
                        </m:r>
                      </m:den>
                    </m:f>
                    <m:r>
                      <a:rPr lang="en-US" altLang="zh-CN" sz="2800" b="0" i="1" smtClean="0">
                        <a:latin typeface="Cambria Math"/>
                        <a:ea typeface="华文宋体" pitchFamily="2" charset="-122"/>
                      </a:rPr>
                      <m:t>=0</m:t>
                    </m:r>
                  </m:oMath>
                </a14:m>
                <a:endParaRPr lang="zh-CN" altLang="en-US" sz="2800" dirty="0">
                  <a:latin typeface="华文宋体" pitchFamily="2" charset="-122"/>
                  <a:ea typeface="华文宋体" pitchFamily="2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149080"/>
                <a:ext cx="9145016" cy="948721"/>
              </a:xfrm>
              <a:prstGeom prst="rect">
                <a:avLst/>
              </a:prstGeom>
              <a:blipFill rotWithShape="1">
                <a:blip r:embed="rId4"/>
                <a:stretch>
                  <a:fillRect l="-1333" b="-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7408" y="5445224"/>
                <a:ext cx="9145016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/>
                        <a:ea typeface="华文宋体" pitchFamily="2" charset="-122"/>
                      </a:rPr>
                      <m:t>（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  <a:ea typeface="华文宋体" pitchFamily="2" charset="-122"/>
                      </a:rPr>
                      <m:t>−</m:t>
                    </m:r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den>
                    </m:f>
                    <m:r>
                      <a:rPr lang="zh-CN" altLang="en-US" sz="2800" i="1">
                        <a:latin typeface="Cambria Math"/>
                        <a:ea typeface="华文宋体" pitchFamily="2" charset="-122"/>
                      </a:rPr>
                      <m:t>）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2800" b="0" i="1" smtClean="0">
                            <a:latin typeface="Cambria Math"/>
                            <a:ea typeface="华文宋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−1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  <a:ea typeface="华文宋体" pitchFamily="2" charset="-122"/>
                      </a:rPr>
                      <m:t>+</m:t>
                    </m:r>
                    <m:r>
                      <a:rPr lang="zh-CN" altLang="en-US" sz="2800" i="1">
                        <a:latin typeface="Cambria Math"/>
                        <a:ea typeface="华文宋体" pitchFamily="2" charset="-122"/>
                      </a:rPr>
                      <m:t>（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  <a:ea typeface="华文宋体" pitchFamily="2" charset="-122"/>
                      </a:rPr>
                      <m:t>−</m:t>
                    </m:r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den>
                    </m:f>
                    <m:r>
                      <a:rPr lang="zh-CN" altLang="en-US" sz="2800" i="1">
                        <a:latin typeface="Cambria Math"/>
                        <a:ea typeface="华文宋体" pitchFamily="2" charset="-122"/>
                      </a:rPr>
                      <m:t>）</m:t>
                    </m:r>
                    <m:r>
                      <a:rPr lang="zh-CN" altLang="en-US" sz="2800" i="1" smtClean="0">
                        <a:latin typeface="Cambria Math"/>
                        <a:ea typeface="华文宋体" pitchFamily="2" charset="-122"/>
                      </a:rPr>
                      <m:t>（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  <a:ea typeface="华文宋体" pitchFamily="2" charset="-122"/>
                      </a:rPr>
                      <m:t>−1</m:t>
                    </m:r>
                    <m:r>
                      <a:rPr lang="zh-CN" altLang="en-US" sz="2800" i="1" smtClean="0">
                        <a:latin typeface="Cambria Math"/>
                        <a:ea typeface="华文宋体" pitchFamily="2" charset="-122"/>
                      </a:rPr>
                      <m:t>）</m:t>
                    </m:r>
                  </m:oMath>
                </a14:m>
                <a:r>
                  <a:rPr lang="en-US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  <a:ea typeface="华文宋体" pitchFamily="2" charset="-122"/>
                      </a:rPr>
                      <m:t>=0</m:t>
                    </m:r>
                  </m:oMath>
                </a14:m>
                <a:endParaRPr lang="zh-CN" altLang="en-US" sz="2800" dirty="0">
                  <a:latin typeface="华文宋体" pitchFamily="2" charset="-122"/>
                  <a:ea typeface="华文宋体" pitchFamily="2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5445224"/>
                <a:ext cx="9145016" cy="701602"/>
              </a:xfrm>
              <a:prstGeom prst="rect">
                <a:avLst/>
              </a:prstGeom>
              <a:blipFill rotWithShape="1">
                <a:blip r:embed="rId5"/>
                <a:stretch>
                  <a:fillRect l="-1400" b="-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3392" y="2606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法二：引入双参数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0080" y="404664"/>
                <a:ext cx="12000656" cy="1006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即</a:t>
                </a:r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2</a:t>
                </a:r>
                <a:r>
                  <a:rPr lang="en-US" altLang="zh-CN" sz="2800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zh-CN" sz="28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kern="1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sz="2800" kern="1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+</a:t>
                </a:r>
                <a:r>
                  <a:rPr lang="zh-CN" altLang="en-US" sz="2800" i="1" dirty="0" smtClean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（</a:t>
                </a:r>
                <a:r>
                  <a:rPr lang="en-US" altLang="zh-CN" sz="2800" i="1" dirty="0" smtClean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t-k-</a:t>
                </a:r>
                <a:r>
                  <a:rPr lang="en-US" altLang="zh-CN" sz="2800" i="1" dirty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2800" i="1">
                        <a:latin typeface="Cambria Math"/>
                        <a:ea typeface="华文宋体" pitchFamily="2" charset="-122"/>
                      </a:rPr>
                      <m:t> </m:t>
                    </m:r>
                  </m:oMath>
                </a14:m>
                <a:r>
                  <a:rPr lang="zh-CN" altLang="en-US" sz="2800" i="1" dirty="0" smtClean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）</a:t>
                </a:r>
                <a:r>
                  <a:rPr lang="en-US" altLang="zh-CN" sz="2800" i="1" dirty="0" smtClean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(</a:t>
                </a:r>
                <a:r>
                  <a:rPr lang="en-US" altLang="zh-CN" sz="28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itchFamily="18" charset="0"/>
                  </a:rPr>
                  <a:t>x</a:t>
                </a:r>
                <a:r>
                  <a:rPr lang="en-US" altLang="zh-CN" sz="2800" i="1" kern="1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itchFamily="18" charset="0"/>
                  </a:rPr>
                  <a:t>1</a:t>
                </a:r>
                <a:r>
                  <a:rPr lang="en-US" altLang="zh-CN" sz="28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itchFamily="18" charset="0"/>
                  </a:rPr>
                  <a:t>+x</a:t>
                </a:r>
                <a:r>
                  <a:rPr lang="en-US" altLang="zh-CN" sz="2800" i="1" kern="1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Times New Roman" pitchFamily="18" charset="0"/>
                  </a:rPr>
                  <a:t>2</a:t>
                </a:r>
                <a:r>
                  <a:rPr lang="en-US" altLang="zh-CN" sz="2800" i="1" dirty="0" smtClean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)+</a:t>
                </a:r>
                <a:r>
                  <a:rPr lang="en-US" altLang="zh-CN" sz="2800" dirty="0" smtClean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3-2</a:t>
                </a:r>
                <a:r>
                  <a:rPr lang="en-US" altLang="zh-CN" sz="2800" i="1" dirty="0" smtClean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t</a:t>
                </a:r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=0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0" y="404664"/>
                <a:ext cx="12000656" cy="1006238"/>
              </a:xfrm>
              <a:prstGeom prst="rect">
                <a:avLst/>
              </a:prstGeom>
              <a:blipFill rotWithShape="1">
                <a:blip r:embed="rId2"/>
                <a:stretch>
                  <a:fillRect l="-1016" b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7408" y="1628800"/>
                <a:ext cx="9145016" cy="790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所以</a:t>
                </a:r>
                <a:r>
                  <a:rPr lang="en-US" altLang="zh-CN" sz="2800" dirty="0">
                    <a:latin typeface="华文宋体" pitchFamily="2" charset="-122"/>
                    <a:ea typeface="华文宋体" pitchFamily="2" charset="-122"/>
                  </a:rPr>
                  <a:t>2</a:t>
                </a:r>
                <a:r>
                  <a:rPr lang="en-US" altLang="zh-CN" sz="2800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dirty="0">
                            <a:latin typeface="华文宋体" pitchFamily="2" charset="-122"/>
                            <a:ea typeface="华文宋体" pitchFamily="2" charset="-12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ea typeface="华文宋体" pitchFamily="2" charset="-122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latin typeface="华文宋体" pitchFamily="2" charset="-122"/>
                            <a:ea typeface="华文宋体" pitchFamily="2" charset="-122"/>
                          </a:rPr>
                          <m:t>−12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>
                            <a:latin typeface="华文宋体" pitchFamily="2" charset="-122"/>
                            <a:ea typeface="华文宋体" pitchFamily="2" charset="-122"/>
                          </a:rPr>
                          <m:t>3+4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+</a:t>
                </a:r>
                <a:r>
                  <a:rPr lang="zh-CN" altLang="en-US" sz="2800" i="1" dirty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 （</a:t>
                </a:r>
                <a:r>
                  <a:rPr lang="en-US" altLang="zh-CN" sz="2800" i="1" dirty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t-k-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2800" i="1">
                        <a:latin typeface="Cambria Math"/>
                        <a:ea typeface="华文宋体" pitchFamily="2" charset="-122"/>
                      </a:rPr>
                      <m:t> </m:t>
                    </m:r>
                  </m:oMath>
                </a14:m>
                <a:r>
                  <a:rPr lang="zh-CN" altLang="en-US" sz="2800" i="1" dirty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）</a:t>
                </a:r>
                <a:r>
                  <a:rPr lang="en-US" altLang="zh-CN" sz="2800" i="1" dirty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(</a:t>
                </a:r>
                <a:r>
                  <a:rPr lang="en-US" altLang="zh-CN" sz="28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dirty="0">
                            <a:latin typeface="Times New Roman" pitchFamily="18" charset="0"/>
                            <a:ea typeface="华文宋体" pitchFamily="2" charset="-122"/>
                            <a:cs typeface="Times New Roman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CN" sz="2800" i="1" dirty="0">
                            <a:latin typeface="Times New Roman" pitchFamily="18" charset="0"/>
                            <a:ea typeface="华文宋体" pitchFamily="2" charset="-122"/>
                            <a:cs typeface="Times New Roman" pitchFamily="18" charset="0"/>
                          </a:rPr>
                          <m:t>ktx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>
                            <a:latin typeface="华文宋体" pitchFamily="2" charset="-122"/>
                            <a:ea typeface="华文宋体" pitchFamily="2" charset="-122"/>
                          </a:rPr>
                          <m:t>3+4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  <a:ea typeface="华文宋体" pitchFamily="2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i="1" dirty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)+</a:t>
                </a:r>
                <a:r>
                  <a:rPr lang="en-US" altLang="zh-CN" sz="2800" dirty="0" smtClean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3-2</a:t>
                </a:r>
                <a:r>
                  <a:rPr lang="en-US" altLang="zh-CN" sz="2800" i="1" dirty="0" smtClean="0">
                    <a:latin typeface="Times New Roman" pitchFamily="18" charset="0"/>
                    <a:ea typeface="华文宋体" pitchFamily="2" charset="-122"/>
                    <a:cs typeface="Times New Roman" pitchFamily="18" charset="0"/>
                  </a:rPr>
                  <a:t>t</a:t>
                </a:r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=0</a:t>
                </a:r>
                <a:endParaRPr lang="zh-CN" altLang="en-US" sz="2800" dirty="0">
                  <a:latin typeface="华文宋体" pitchFamily="2" charset="-122"/>
                  <a:ea typeface="华文宋体" pitchFamily="2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628800"/>
                <a:ext cx="9145016" cy="790922"/>
              </a:xfrm>
              <a:prstGeom prst="rect">
                <a:avLst/>
              </a:prstGeom>
              <a:blipFill rotWithShape="1">
                <a:blip r:embed="rId3"/>
                <a:stretch>
                  <a:fillRect l="-1400"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2088" y="2780928"/>
                <a:ext cx="12000656" cy="672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化简得：</a:t>
                </a:r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/>
                            <a:ea typeface="华文宋体" pitchFamily="2" charset="-122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𝑘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/>
                        <a:ea typeface="华文宋体" pitchFamily="2" charset="-122"/>
                      </a:rPr>
                      <m:t>−4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2800" b="0" i="1" smtClean="0">
                            <a:latin typeface="Cambria Math"/>
                            <a:ea typeface="华文宋体" pitchFamily="2" charset="-122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2−</m:t>
                        </m:r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𝑡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  <a:ea typeface="华文宋体" pitchFamily="2" charset="-122"/>
                      </a:rPr>
                      <m:t>𝑘</m:t>
                    </m:r>
                    <m:r>
                      <a:rPr lang="en-US" altLang="zh-CN" sz="2800" b="0" i="1" smtClean="0">
                        <a:latin typeface="Cambria Math"/>
                        <a:ea typeface="华文宋体" pitchFamily="2" charset="-122"/>
                      </a:rPr>
                      <m:t>+3−2</m:t>
                    </m:r>
                    <m:r>
                      <a:rPr lang="en-US" altLang="zh-CN" sz="2800" b="0" i="1" smtClean="0">
                        <a:latin typeface="Cambria Math"/>
                        <a:ea typeface="华文宋体" pitchFamily="2" charset="-122"/>
                      </a:rPr>
                      <m:t>𝑡</m:t>
                    </m:r>
                    <m:r>
                      <a:rPr lang="en-US" altLang="zh-CN" sz="2800" b="0" i="1" smtClean="0">
                        <a:latin typeface="Cambria Math"/>
                        <a:ea typeface="华文宋体" pitchFamily="2" charset="-122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88" y="2780928"/>
                <a:ext cx="12000656" cy="672877"/>
              </a:xfrm>
              <a:prstGeom prst="rect">
                <a:avLst/>
              </a:prstGeom>
              <a:blipFill rotWithShape="1">
                <a:blip r:embed="rId4"/>
                <a:stretch>
                  <a:fillRect l="-1067" b="-24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9416" y="3861048"/>
                <a:ext cx="9145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（"/>
                        <m:endChr m:val="）"/>
                        <m:ctrlPr>
                          <a:rPr lang="zh-CN" altLang="en-US" sz="2800" b="0" i="1" smtClean="0">
                            <a:latin typeface="Cambria Math"/>
                            <a:ea typeface="华文宋体" pitchFamily="2" charset="-122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1</m:t>
                        </m:r>
                      </m:e>
                    </m:d>
                    <m:d>
                      <m:dPr>
                        <m:begChr m:val="（"/>
                        <m:endChr m:val="）"/>
                        <m:ctrlPr>
                          <a:rPr lang="zh-CN" altLang="en-US" sz="2800" i="1">
                            <a:latin typeface="Cambria Math"/>
                            <a:ea typeface="华文宋体" pitchFamily="2" charset="-122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𝑘</m:t>
                        </m:r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3+2</m:t>
                        </m:r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𝑡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  <a:ea typeface="华文宋体" pitchFamily="2" charset="-122"/>
                      </a:rPr>
                      <m:t>=0</m:t>
                    </m:r>
                  </m:oMath>
                </a14:m>
                <a:endParaRPr lang="zh-CN" altLang="en-US" sz="2800" dirty="0">
                  <a:latin typeface="华文宋体" pitchFamily="2" charset="-122"/>
                  <a:ea typeface="华文宋体" pitchFamily="2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3861048"/>
                <a:ext cx="914501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40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9416" y="4797152"/>
                <a:ext cx="9145016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所以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itchFamily="18" charset="0"/>
                    <a:ea typeface="仿宋_GB2312" panose="02010609030101010101" pitchFamily="49" charset="-122"/>
                    <a:cs typeface="Times New Roman" pitchFamily="18" charset="0"/>
                  </a:rPr>
                  <a:t>k=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den>
                    </m:f>
                    <m:r>
                      <a:rPr lang="zh-CN" altLang="en-US" sz="2800" b="0" i="1" smtClean="0">
                        <a:latin typeface="Cambria Math"/>
                        <a:ea typeface="华文宋体" pitchFamily="2" charset="-122"/>
                      </a:rPr>
                      <m:t>，或</m:t>
                    </m:r>
                  </m:oMath>
                </a14:m>
                <a:r>
                  <a:rPr lang="en-US" altLang="zh-CN" sz="2800" i="1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k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3−2</m:t>
                        </m:r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𝑡</m:t>
                        </m:r>
                      </m:num>
                      <m:den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2800" b="0" i="0" smtClean="0">
                        <a:latin typeface="Cambria Math"/>
                        <a:ea typeface="华文宋体" pitchFamily="2" charset="-122"/>
                      </a:rPr>
                      <m:t>(</m:t>
                    </m:r>
                  </m:oMath>
                </a14:m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此时直线</a:t>
                </a:r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AB</a:t>
                </a:r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为</a:t>
                </a:r>
                <a:r>
                  <a:rPr lang="en-US" altLang="zh-CN" sz="2800" dirty="0" smtClean="0">
                    <a:latin typeface="华文宋体" pitchFamily="2" charset="-122"/>
                    <a:ea typeface="华文宋体" pitchFamily="2" charset="-122"/>
                  </a:rPr>
                  <a:t>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latin typeface="华文宋体" pitchFamily="2" charset="-122"/>
                    <a:ea typeface="华文宋体" pitchFamily="2" charset="-122"/>
                  </a:rPr>
                  <a:t>，舍去）</a:t>
                </a:r>
                <a:endParaRPr lang="zh-CN" altLang="en-US" sz="2800" dirty="0">
                  <a:latin typeface="华文宋体" pitchFamily="2" charset="-122"/>
                  <a:ea typeface="华文宋体" pitchFamily="2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4797152"/>
                <a:ext cx="9145016" cy="701602"/>
              </a:xfrm>
              <a:prstGeom prst="rect">
                <a:avLst/>
              </a:prstGeom>
              <a:blipFill rotWithShape="1">
                <a:blip r:embed="rId6"/>
                <a:stretch>
                  <a:fillRect l="-1400" b="-1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9416" y="5751734"/>
                <a:ext cx="9145016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kern="100" dirty="0" smtClean="0">
                    <a:solidFill>
                      <a:prstClr val="black"/>
                    </a:solidFill>
                    <a:latin typeface="Times New Roman" pitchFamily="18" charset="0"/>
                    <a:ea typeface="仿宋_GB2312" panose="02010609030101010101" pitchFamily="49" charset="-122"/>
                    <a:cs typeface="Courier New" panose="02070309020205020404" pitchFamily="49" charset="0"/>
                  </a:rPr>
                  <a:t>综上：</a:t>
                </a:r>
                <a:r>
                  <a:rPr lang="en-US" altLang="zh-CN" sz="2800" i="1" kern="100" dirty="0" smtClean="0">
                    <a:solidFill>
                      <a:prstClr val="black"/>
                    </a:solidFill>
                    <a:latin typeface="Times New Roman" pitchFamily="18" charset="0"/>
                    <a:ea typeface="仿宋_GB2312" panose="02010609030101010101" pitchFamily="49" charset="-122"/>
                    <a:cs typeface="Times New Roman" pitchFamily="18" charset="0"/>
                  </a:rPr>
                  <a:t>k=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华文宋体" pitchFamily="2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  <a:ea typeface="华文宋体" pitchFamily="2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/>
                            <a:ea typeface="华文宋体" pitchFamily="2" charset="-122"/>
                          </a:rPr>
                          <m:t>2</m:t>
                        </m:r>
                      </m:den>
                    </m:f>
                    <m:r>
                      <a:rPr lang="en-US" altLang="zh-CN" sz="2800" b="0" i="1" smtClean="0">
                        <a:latin typeface="Cambria Math"/>
                        <a:ea typeface="华文宋体" pitchFamily="2" charset="-122"/>
                      </a:rPr>
                      <m:t>.</m:t>
                    </m:r>
                  </m:oMath>
                </a14:m>
                <a:endParaRPr lang="zh-CN" altLang="en-US" sz="2800" dirty="0">
                  <a:latin typeface="华文宋体" pitchFamily="2" charset="-122"/>
                  <a:ea typeface="华文宋体" pitchFamily="2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5751734"/>
                <a:ext cx="9145016" cy="701602"/>
              </a:xfrm>
              <a:prstGeom prst="rect">
                <a:avLst/>
              </a:prstGeom>
              <a:blipFill rotWithShape="0">
                <a:blip r:embed="rId7"/>
                <a:stretch>
                  <a:fillRect l="-1400" b="-1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14" y="2049605"/>
            <a:ext cx="3303436" cy="25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3"/>
  <p:tag name="KSO_WM_ASSEMBLE_CHIP_INDEX" val="edb09371af464558a872a3921a7f5353"/>
  <p:tag name="KSO_WM_BEAUTIFY_FLAG" val="#wm#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f4c4054ed1e2fb80756"/>
  <p:tag name="KSO_WM_TEMPLATE_ASSEMBLE_XID" val="60656f4c4054ed1e2fb80756"/>
  <p:tag name="KSO_WM_TEMPLATE_CATEGORY" val="diagram"/>
  <p:tag name="KSO_WM_TEMPLATE_INDEX" val="20212370"/>
  <p:tag name="KSO_WM_UNIT_COMPATIBLE" val="1"/>
  <p:tag name="KSO_WM_UNIT_DEC_AREA_ID" val="30b49538ff494f09860d523bafeba52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2370_1*d*1"/>
  <p:tag name="KSO_WM_UNIT_INDEX" val="1"/>
  <p:tag name="KSO_WM_UNIT_LAYERLEVEL" val="1"/>
  <p:tag name="KSO_WM_UNIT_PLACING_PICTURE" val="edb09371af464558a872a3921a7f5353"/>
  <p:tag name="KSO_WM_UNIT_SM_LIMIT_TYPE" val="2"/>
  <p:tag name="KSO_WM_UNIT_SUPPORT_UNIT_TYPE" val="[&quot;d&quot;,&quot;α&quot;,&quot;β&quot;,&quot;θ&quot;]"/>
  <p:tag name="KSO_WM_UNIT_TYPE" val="d"/>
  <p:tag name="KSO_WM_UNIT_VALUE" val="973*9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false,&quot;picture_toward&quot;:0,&quot;picture_dockside&quot;:[],&quot;fill_id&quot;:&quot;15b39f2fe1354cbba3da7eefc52df83c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b9356a8430bc449e810ff6c6c0088297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87818fc08c124240a413214692eeb532&quot;,&quot;fill_align&quot;:&quot;lt&quot;,&quot;chip_types&quot;:[&quot;text&quot;,&quot;picture&quot;,&quot;chart&quot;,&quot;table&quot;]}]]"/>
  <p:tag name="KSO_WM_CHIP_GROUPID" val="5eecb72aa758c1ec0b708a76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cb72aa758c1ec0b708a77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07829_1"/>
  <p:tag name="KSO_WM_SLIDE_INDEX" val="1"/>
  <p:tag name="KSO_WM_SLIDE_ITEM_CNT" val="0"/>
  <p:tag name="KSO_WM_SLIDE_LAYOUT" val="a_d_h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4:59:21&quot;,&quot;maxSize&quot;:{&quot;size1&quot;:62.5},&quot;minSize&quot;:{&quot;size1&quot;:48.799999999999997},&quot;normalSize&quot;:{&quot;size1&quot;:55.674999999999997},&quot;subLayout&quot;:[{&quot;id&quot;:&quot;2021-04-01T14:59:21&quot;,&quot;margin&quot;:{&quot;bottom&quot;:0,&quot;left&quot;:0,&quot;right&quot;:2.5399999618530273,&quot;top&quot;:0},&quot;type&quot;:0},{&quot;id&quot;:&quot;2021-04-01T14:59:21&quot;,&quot;maxSize&quot;:{&quot;size1&quot;:41.555308059409811},&quot;minSize&quot;:{&quot;size1&quot;:23.755308059409813},&quot;normalSize&quot;:{&quot;size1&quot;:26.977715466817219},&quot;subLayout&quot;:[{&quot;id&quot;:&quot;2021-04-01T14:59:21&quot;,&quot;margin&quot;:{&quot;bottom&quot;:0.026000002399086952,&quot;left&quot;:0.026000002399086952,&quot;right&quot;:2.5399999618530273,&quot;top&quot;:2.5399999618530273},&quot;type&quot;:0},{&quot;id&quot;:&quot;2021-04-01T14:59:21&quot;,&quot;margin&quot;:{&quot;bottom&quot;:2.5399999618530273,&quot;left&quot;:0.026000002399086952,&quot;right&quot;:2.5399999618530273,&quot;top&quot;:0.81999999284744263},&quot;maxSize&quot;:{&quot;size1&quot;:35.956766944589681},&quot;minSize&quot;:{&quot;size1&quot;:20.056766944589675},&quot;normalSize&quot;:{&quot;size1&quot;:34.162135582624771},&quot;subLayout&quot;:[{&quot;id&quot;:&quot;2021-04-01T14:59:21&quot;,&quot;margin&quot;:{&quot;bottom&quot;:0.046929735690355301,&quot;left&quot;:0.026000002399086952,&quot;right&quot;:2.5399999618530273,&quot;top&quot;:0.81999999284744263},&quot;type&quot;:0},{&quot;id&quot;:&quot;2021-04-01T14:59:21&quot;,&quot;margin&quot;:{&quot;bottom&quot;:2.5399999618530273,&quot;left&quot;:0.026000002399086952,&quot;right&quot;:2.5399999618530273,&quot;top&quot;:0.14886245131492615},&quot;type&quot;:0}],&quot;type&quot;:0}],&quot;type&quot;:0}],&quot;type&quot;:0}"/>
  <p:tag name="KSO_WM_SLIDE_POSITION" val="468.004*239.302"/>
  <p:tag name="KSO_WM_SLIDE_RATIO" val="1.777778"/>
  <p:tag name="KSO_WM_SLIDE_SIZE" val="419.952*180.701"/>
  <p:tag name="KSO_WM_SLIDE_SUBTYPE" val="picTxt"/>
  <p:tag name="KSO_WM_SLIDE_SUPPORT_FEATURE_TYPE" val="0"/>
  <p:tag name="KSO_WM_SLIDE_TYPE" val="text"/>
  <p:tag name="KSO_WM_TAG_VERSION" val="1.0"/>
  <p:tag name="KSO_WM_TEMPLATE_ASSEMBLE_GROUPID" val="60656e724054ed1e2fb7f8e8"/>
  <p:tag name="KSO_WM_TEMPLATE_ASSEMBLE_XID" val="60656e724054ed1e2fb7f8e8"/>
  <p:tag name="KSO_WM_TEMPLATE_CATEGORY" val="diagram"/>
  <p:tag name="KSO_WM_TEMPLATE_COLOR_TYPE" val="1"/>
  <p:tag name="KSO_WM_TEMPLATE_INDEX" val="20207829"/>
  <p:tag name="KSO_WM_TEMPLATE_MASTER_TYPE" val="0"/>
  <p:tag name="KSO_WM_TEMPLATE_SUBCATEGORY" val="21"/>
  <p:tag name="TIMING" val="|1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ASSEMBLE_CHIP_INDEX" val="b27db97e68e84acabbc1296657c892fa"/>
  <p:tag name="KSO_WM_BEAUTIFY_FLAG" val="#wm#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e724054ed1e2fb7f8e8"/>
  <p:tag name="KSO_WM_TEMPLATE_ASSEMBLE_XID" val="60656e724054ed1e2fb7f8e8"/>
  <p:tag name="KSO_WM_TEMPLATE_CATEGORY" val="diagram"/>
  <p:tag name="KSO_WM_TEMPLATE_INDEX" val="20207829"/>
  <p:tag name="KSO_WM_UNIT_COMPATIBLE" val="1"/>
  <p:tag name="KSO_WM_UNIT_DEC_AREA_ID" val="eff4ad6c0b4649599231e31ba72a8ea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07829_1*d*1"/>
  <p:tag name="KSO_WM_UNIT_INDEX" val="1"/>
  <p:tag name="KSO_WM_UNIT_LAYERLEVEL" val="1"/>
  <p:tag name="KSO_WM_UNIT_PLACING_PICTURE" val="b27db97e68e84acabbc1296657c892fa"/>
  <p:tag name="KSO_WM_UNIT_SM_LIMIT_TYPE" val="2"/>
  <p:tag name="KSO_WM_UNIT_TYPE" val="d"/>
  <p:tag name="KSO_WM_UNIT_VALUE" val="1904*13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ASSEMBLE_CHIP_INDEX" val="5bb35e9d1a0147529eeb00e52c167690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b36848fb12bee65ad8"/>
  <p:tag name="KSO_WM_CHIP_XID" val="5e6b05b36848fb12bee65ada"/>
  <p:tag name="KSO_WM_TAG_VERSION" val="1.0"/>
  <p:tag name="KSO_WM_TEMPLATE_ASSEMBLE_GROUPID" val="60656e724054ed1e2fb7f8e8"/>
  <p:tag name="KSO_WM_TEMPLATE_ASSEMBLE_XID" val="60656e724054ed1e2fb7f8e8"/>
  <p:tag name="KSO_WM_TEMPLATE_CATEGORY" val="diagram"/>
  <p:tag name="KSO_WM_TEMPLATE_INDEX" val="20207829"/>
  <p:tag name="KSO_WM_UNIT_BLOCK" val="0"/>
  <p:tag name="KSO_WM_UNIT_COMPATIBLE" val="0"/>
  <p:tag name="KSO_WM_UNIT_DEC_AREA_ID" val="d133efc1ad7f467eb00b0a1bb85a6b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07829_1*h_f*1_1"/>
  <p:tag name="KSO_WM_UNIT_INDEX" val="1_1"/>
  <p:tag name="KSO_WM_UNIT_LAYERLEVEL" val="1_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h_f"/>
  <p:tag name="KSO_WM_UNIT_VALUE" val="1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ASSEMBLE_CHIP_INDEX" val="b27db97e68e84acabbc1296657c892fa"/>
  <p:tag name="KSO_WM_BEAUTIFY_FLAG" val="#wm#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e724054ed1e2fb7f8e8"/>
  <p:tag name="KSO_WM_TEMPLATE_ASSEMBLE_XID" val="60656e724054ed1e2fb7f8e8"/>
  <p:tag name="KSO_WM_TEMPLATE_CATEGORY" val="diagram"/>
  <p:tag name="KSO_WM_TEMPLATE_INDEX" val="20207829"/>
  <p:tag name="KSO_WM_UNIT_COMPATIBLE" val="1"/>
  <p:tag name="KSO_WM_UNIT_DEC_AREA_ID" val="eff4ad6c0b4649599231e31ba72a8ea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07829_1*d*1"/>
  <p:tag name="KSO_WM_UNIT_INDEX" val="1"/>
  <p:tag name="KSO_WM_UNIT_LAYERLEVEL" val="1"/>
  <p:tag name="KSO_WM_UNIT_PLACING_PICTURE" val="b27db97e68e84acabbc1296657c892fa"/>
  <p:tag name="KSO_WM_UNIT_SM_LIMIT_TYPE" val="2"/>
  <p:tag name="KSO_WM_UNIT_TYPE" val="d"/>
  <p:tag name="KSO_WM_UNIT_VALUE" val="1904*139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false,&quot;picture_toward&quot;:0,&quot;picture_dockside&quot;:[],&quot;fill_id&quot;:&quot;15b39f2fe1354cbba3da7eefc52df83c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b9356a8430bc449e810ff6c6c0088297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87818fc08c124240a413214692eeb532&quot;,&quot;fill_align&quot;:&quot;lt&quot;,&quot;chip_types&quot;:[&quot;text&quot;,&quot;picture&quot;,&quot;chart&quot;,&quot;table&quot;]}]]"/>
  <p:tag name="KSO_WM_CHIP_GROUPID" val="5eecb72aa758c1ec0b708a76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cb72aa758c1ec0b708a77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07829_1"/>
  <p:tag name="KSO_WM_SLIDE_INDEX" val="1"/>
  <p:tag name="KSO_WM_SLIDE_ITEM_CNT" val="0"/>
  <p:tag name="KSO_WM_SLIDE_LAYOUT" val="a_d_h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4:59:21&quot;,&quot;maxSize&quot;:{&quot;size1&quot;:62.5},&quot;minSize&quot;:{&quot;size1&quot;:48.799999999999997},&quot;normalSize&quot;:{&quot;size1&quot;:55.674999999999997},&quot;subLayout&quot;:[{&quot;id&quot;:&quot;2021-04-01T14:59:21&quot;,&quot;margin&quot;:{&quot;bottom&quot;:0,&quot;left&quot;:0,&quot;right&quot;:2.5399999618530273,&quot;top&quot;:0},&quot;type&quot;:0},{&quot;id&quot;:&quot;2021-04-01T14:59:21&quot;,&quot;maxSize&quot;:{&quot;size1&quot;:41.555308059409811},&quot;minSize&quot;:{&quot;size1&quot;:23.755308059409813},&quot;normalSize&quot;:{&quot;size1&quot;:26.977715466817219},&quot;subLayout&quot;:[{&quot;id&quot;:&quot;2021-04-01T14:59:21&quot;,&quot;margin&quot;:{&quot;bottom&quot;:0.026000002399086952,&quot;left&quot;:0.026000002399086952,&quot;right&quot;:2.5399999618530273,&quot;top&quot;:2.5399999618530273},&quot;type&quot;:0},{&quot;id&quot;:&quot;2021-04-01T14:59:21&quot;,&quot;margin&quot;:{&quot;bottom&quot;:2.5399999618530273,&quot;left&quot;:0.026000002399086952,&quot;right&quot;:2.5399999618530273,&quot;top&quot;:0.81999999284744263},&quot;maxSize&quot;:{&quot;size1&quot;:35.956766944589681},&quot;minSize&quot;:{&quot;size1&quot;:20.056766944589675},&quot;normalSize&quot;:{&quot;size1&quot;:34.162135582624771},&quot;subLayout&quot;:[{&quot;id&quot;:&quot;2021-04-01T14:59:21&quot;,&quot;margin&quot;:{&quot;bottom&quot;:0.046929735690355301,&quot;left&quot;:0.026000002399086952,&quot;right&quot;:2.5399999618530273,&quot;top&quot;:0.81999999284744263},&quot;type&quot;:0},{&quot;id&quot;:&quot;2021-04-01T14:59:21&quot;,&quot;margin&quot;:{&quot;bottom&quot;:2.5399999618530273,&quot;left&quot;:0.026000002399086952,&quot;right&quot;:2.5399999618530273,&quot;top&quot;:0.14886245131492615},&quot;type&quot;:0}],&quot;type&quot;:0}],&quot;type&quot;:0}],&quot;type&quot;:0}"/>
  <p:tag name="KSO_WM_SLIDE_POSITION" val="468.004*239.302"/>
  <p:tag name="KSO_WM_SLIDE_RATIO" val="1.777778"/>
  <p:tag name="KSO_WM_SLIDE_SIZE" val="419.952*180.701"/>
  <p:tag name="KSO_WM_SLIDE_SUBTYPE" val="picTxt"/>
  <p:tag name="KSO_WM_SLIDE_SUPPORT_FEATURE_TYPE" val="0"/>
  <p:tag name="KSO_WM_SLIDE_TYPE" val="text"/>
  <p:tag name="KSO_WM_TAG_VERSION" val="1.0"/>
  <p:tag name="KSO_WM_TEMPLATE_ASSEMBLE_GROUPID" val="60656e724054ed1e2fb7f8e8"/>
  <p:tag name="KSO_WM_TEMPLATE_ASSEMBLE_XID" val="60656e724054ed1e2fb7f8e8"/>
  <p:tag name="KSO_WM_TEMPLATE_CATEGORY" val="diagram"/>
  <p:tag name="KSO_WM_TEMPLATE_COLOR_TYPE" val="1"/>
  <p:tag name="KSO_WM_TEMPLATE_INDEX" val="20207829"/>
  <p:tag name="KSO_WM_TEMPLATE_MASTER_TYPE" val="0"/>
  <p:tag name="KSO_WM_TEMPLATE_SUBCATEGORY" val="21"/>
  <p:tag name="TIMING" val="|14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ASSEMBLE_CHIP_INDEX" val="b27db97e68e84acabbc1296657c892fa"/>
  <p:tag name="KSO_WM_BEAUTIFY_FLAG" val="#wm#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e724054ed1e2fb7f8e8"/>
  <p:tag name="KSO_WM_TEMPLATE_ASSEMBLE_XID" val="60656e724054ed1e2fb7f8e8"/>
  <p:tag name="KSO_WM_TEMPLATE_CATEGORY" val="diagram"/>
  <p:tag name="KSO_WM_TEMPLATE_INDEX" val="20207829"/>
  <p:tag name="KSO_WM_UNIT_COMPATIBLE" val="1"/>
  <p:tag name="KSO_WM_UNIT_DEC_AREA_ID" val="eff4ad6c0b4649599231e31ba72a8ea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07829_1*d*1"/>
  <p:tag name="KSO_WM_UNIT_INDEX" val="1"/>
  <p:tag name="KSO_WM_UNIT_LAYERLEVEL" val="1"/>
  <p:tag name="KSO_WM_UNIT_PLACING_PICTURE" val="b27db97e68e84acabbc1296657c892fa"/>
  <p:tag name="KSO_WM_UNIT_SM_LIMIT_TYPE" val="2"/>
  <p:tag name="KSO_WM_UNIT_TYPE" val="d"/>
  <p:tag name="KSO_WM_UNIT_VALUE" val="1904*13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ASSEMBLE_CHIP_INDEX" val="5bb35e9d1a0147529eeb00e52c167690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b36848fb12bee65ad8"/>
  <p:tag name="KSO_WM_CHIP_XID" val="5e6b05b36848fb12bee65ada"/>
  <p:tag name="KSO_WM_TAG_VERSION" val="1.0"/>
  <p:tag name="KSO_WM_TEMPLATE_ASSEMBLE_GROUPID" val="60656e724054ed1e2fb7f8e8"/>
  <p:tag name="KSO_WM_TEMPLATE_ASSEMBLE_XID" val="60656e724054ed1e2fb7f8e8"/>
  <p:tag name="KSO_WM_TEMPLATE_CATEGORY" val="diagram"/>
  <p:tag name="KSO_WM_TEMPLATE_INDEX" val="20207829"/>
  <p:tag name="KSO_WM_UNIT_BLOCK" val="0"/>
  <p:tag name="KSO_WM_UNIT_COMPATIBLE" val="0"/>
  <p:tag name="KSO_WM_UNIT_DEC_AREA_ID" val="d133efc1ad7f467eb00b0a1bb85a6b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07829_1*h_f*1_1"/>
  <p:tag name="KSO_WM_UNIT_INDEX" val="1_1"/>
  <p:tag name="KSO_WM_UNIT_LAYERLEVEL" val="1_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h_f"/>
  <p:tag name="KSO_WM_UNIT_VALUE" val="1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8210</TotalTime>
  <Words>2256</Words>
  <Application>Microsoft Office PowerPoint</Application>
  <PresentationFormat>自定义</PresentationFormat>
  <Paragraphs>153</Paragraphs>
  <Slides>30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1_Office 主题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1059</cp:revision>
  <dcterms:created xsi:type="dcterms:W3CDTF">2019-11-13T09:14:31Z</dcterms:created>
  <dcterms:modified xsi:type="dcterms:W3CDTF">2023-04-10T23:07:00Z</dcterms:modified>
</cp:coreProperties>
</file>