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751" r:id="rId3"/>
    <p:sldId id="681" r:id="rId5"/>
    <p:sldId id="682" r:id="rId6"/>
    <p:sldId id="626" r:id="rId7"/>
    <p:sldId id="794" r:id="rId8"/>
    <p:sldId id="814" r:id="rId9"/>
    <p:sldId id="702" r:id="rId10"/>
    <p:sldId id="828" r:id="rId11"/>
    <p:sldId id="686" r:id="rId12"/>
    <p:sldId id="694" r:id="rId13"/>
    <p:sldId id="858" r:id="rId14"/>
    <p:sldId id="848" r:id="rId15"/>
    <p:sldId id="695" r:id="rId16"/>
    <p:sldId id="860" r:id="rId17"/>
    <p:sldId id="859" r:id="rId18"/>
    <p:sldId id="576" r:id="rId19"/>
    <p:sldId id="627" r:id="rId20"/>
    <p:sldId id="862" r:id="rId21"/>
    <p:sldId id="855" r:id="rId22"/>
    <p:sldId id="857" r:id="rId23"/>
    <p:sldId id="824" r:id="rId24"/>
    <p:sldId id="826" r:id="rId25"/>
    <p:sldId id="799" r:id="rId26"/>
    <p:sldId id="767" r:id="rId27"/>
    <p:sldId id="873" r:id="rId28"/>
    <p:sldId id="752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DA3"/>
    <a:srgbClr val="011628"/>
    <a:srgbClr val="9CB6E1"/>
    <a:srgbClr val="75C0CB"/>
    <a:srgbClr val="4BACC6"/>
    <a:srgbClr val="11609D"/>
    <a:srgbClr val="D0D8E8"/>
    <a:srgbClr val="E9EDF4"/>
    <a:srgbClr val="255F81"/>
    <a:srgbClr val="011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18" autoAdjust="0"/>
  </p:normalViewPr>
  <p:slideViewPr>
    <p:cSldViewPr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emf"/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0.emf"/><Relationship Id="rId1" Type="http://schemas.openxmlformats.org/officeDocument/2006/relationships/package" Target="../embeddings/Document3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0.emf"/><Relationship Id="rId1" Type="http://schemas.openxmlformats.org/officeDocument/2006/relationships/package" Target="../embeddings/Document4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emf"/><Relationship Id="rId3" Type="http://schemas.openxmlformats.org/officeDocument/2006/relationships/package" Target="../embeddings/Document6.docx"/><Relationship Id="rId2" Type="http://schemas.openxmlformats.org/officeDocument/2006/relationships/image" Target="../media/image14.emf"/><Relationship Id="rId1" Type="http://schemas.openxmlformats.org/officeDocument/2006/relationships/package" Target="../embeddings/Document5.docx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package" Target="../embeddings/Document8.docx"/><Relationship Id="rId3" Type="http://schemas.openxmlformats.org/officeDocument/2006/relationships/image" Target="../media/image17.emf"/><Relationship Id="rId2" Type="http://schemas.openxmlformats.org/officeDocument/2006/relationships/package" Target="../embeddings/Document7.docx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22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9.w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3.wmf"/><Relationship Id="rId1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image" Target="../media/image27.wmf"/><Relationship Id="rId7" Type="http://schemas.openxmlformats.org/officeDocument/2006/relationships/oleObject" Target="../embeddings/oleObject16.bin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4.wmf"/><Relationship Id="rId14" Type="http://schemas.openxmlformats.org/officeDocument/2006/relationships/vmlDrawing" Target="../drawings/vmlDrawing9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9.wmf"/><Relationship Id="rId11" Type="http://schemas.openxmlformats.org/officeDocument/2006/relationships/oleObject" Target="../embeddings/oleObject18.bin"/><Relationship Id="rId10" Type="http://schemas.openxmlformats.org/officeDocument/2006/relationships/image" Target="../media/image28.wmf"/><Relationship Id="rId1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30.wmf"/><Relationship Id="rId1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4.emf"/><Relationship Id="rId3" Type="http://schemas.openxmlformats.org/officeDocument/2006/relationships/package" Target="../embeddings/Document10.docx"/><Relationship Id="rId2" Type="http://schemas.openxmlformats.org/officeDocument/2006/relationships/image" Target="../media/image33.emf"/><Relationship Id="rId1" Type="http://schemas.openxmlformats.org/officeDocument/2006/relationships/package" Target="../embeddings/Document9.docx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8.emf"/><Relationship Id="rId7" Type="http://schemas.openxmlformats.org/officeDocument/2006/relationships/package" Target="../embeddings/Document14.docx"/><Relationship Id="rId6" Type="http://schemas.openxmlformats.org/officeDocument/2006/relationships/image" Target="../media/image37.emf"/><Relationship Id="rId5" Type="http://schemas.openxmlformats.org/officeDocument/2006/relationships/package" Target="../embeddings/Document13.docx"/><Relationship Id="rId4" Type="http://schemas.openxmlformats.org/officeDocument/2006/relationships/image" Target="../media/image36.emf"/><Relationship Id="rId3" Type="http://schemas.openxmlformats.org/officeDocument/2006/relationships/package" Target="../embeddings/Document12.docx"/><Relationship Id="rId2" Type="http://schemas.openxmlformats.org/officeDocument/2006/relationships/image" Target="../media/image35.emf"/><Relationship Id="rId10" Type="http://schemas.openxmlformats.org/officeDocument/2006/relationships/vmlDrawing" Target="../drawings/vmlDrawing12.vml"/><Relationship Id="rId1" Type="http://schemas.openxmlformats.org/officeDocument/2006/relationships/package" Target="../embeddings/Document11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4.emf"/><Relationship Id="rId10" Type="http://schemas.openxmlformats.org/officeDocument/2006/relationships/vmlDrawing" Target="../drawings/vmlDrawing1.vml"/><Relationship Id="rId1" Type="http://schemas.openxmlformats.org/officeDocument/2006/relationships/package" Target="../embeddings/Document1.docx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8.wmf"/><Relationship Id="rId1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emf"/><Relationship Id="rId2" Type="http://schemas.openxmlformats.org/officeDocument/2006/relationships/package" Target="../embeddings/Document2.docx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206" y="0"/>
            <a:ext cx="12206314" cy="4156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-24130" y="0"/>
            <a:ext cx="12206314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204" y="2420888"/>
            <a:ext cx="5805764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378075" y="2223135"/>
            <a:ext cx="464439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子数列问题</a:t>
            </a:r>
            <a:endParaRPr lang="zh-CN" altLang="zh-CN" sz="5400" b="1" kern="1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77919" y="1637750"/>
            <a:ext cx="2664296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rgbClr val="4BACC6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专题三</a:t>
            </a:r>
            <a:r>
              <a:rPr lang="zh-CN" altLang="zh-CN" sz="2000">
                <a:solidFill>
                  <a:srgbClr val="4BACC6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rgbClr val="4BACC6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数　列</a:t>
            </a:r>
            <a:endParaRPr lang="zh-CN" altLang="zh-CN" sz="2000" dirty="0">
              <a:solidFill>
                <a:srgbClr val="4BACC6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2" name="肘形连接符 11"/>
          <p:cNvCxnSpPr/>
          <p:nvPr/>
        </p:nvCxnSpPr>
        <p:spPr>
          <a:xfrm rot="5400000">
            <a:off x="934610" y="1991337"/>
            <a:ext cx="1454162" cy="1205847"/>
          </a:xfrm>
          <a:prstGeom prst="bentConnector3">
            <a:avLst>
              <a:gd name="adj1" fmla="val -6356"/>
            </a:avLst>
          </a:prstGeom>
          <a:ln>
            <a:solidFill>
              <a:srgbClr val="75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58767" y="3310510"/>
            <a:ext cx="8493617" cy="0"/>
          </a:xfrm>
          <a:prstGeom prst="line">
            <a:avLst/>
          </a:prstGeom>
          <a:ln w="12700">
            <a:solidFill>
              <a:srgbClr val="75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408795" y="5300980"/>
            <a:ext cx="1409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陈</a:t>
            </a:r>
            <a:r>
              <a:rPr lang="en-US" altLang="zh-CN" sz="2400"/>
              <a:t>    </a:t>
            </a:r>
            <a:r>
              <a:rPr lang="zh-CN" altLang="en-US" sz="2400"/>
              <a:t>宁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24130" y="664210"/>
          <a:ext cx="1201166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61" name="文档" r:id="rId1" imgW="10944225" imgH="2552700" progId="Word.Document.12">
                  <p:embed/>
                </p:oleObj>
              </mc:Choice>
              <mc:Fallback>
                <p:oleObj name="文档" r:id="rId1" imgW="10944225" imgH="2552700" progId="Word.Document.12">
                  <p:embed/>
                  <p:pic>
                    <p:nvPicPr>
                      <p:cNvPr id="0" name="图片 6103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24130" y="664210"/>
                        <a:ext cx="12011660" cy="279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1"/>
          <p:cNvGrpSpPr/>
          <p:nvPr/>
        </p:nvGrpSpPr>
        <p:grpSpPr>
          <a:xfrm>
            <a:off x="191135" y="150495"/>
            <a:ext cx="1699260" cy="794385"/>
            <a:chOff x="199518" y="-991840"/>
            <a:chExt cx="3251605" cy="1342862"/>
          </a:xfrm>
          <a:effectLst/>
        </p:grpSpPr>
        <p:sp>
          <p:nvSpPr>
            <p:cNvPr id="22" name="圆角矩形 1031"/>
            <p:cNvSpPr/>
            <p:nvPr/>
          </p:nvSpPr>
          <p:spPr>
            <a:xfrm>
              <a:off x="199518" y="-991840"/>
              <a:ext cx="3251605" cy="991839"/>
            </a:xfrm>
            <a:prstGeom prst="roundRect">
              <a:avLst/>
            </a:prstGeom>
            <a:noFill/>
            <a:ln w="762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23" name="矩形 1032"/>
            <p:cNvSpPr/>
            <p:nvPr/>
          </p:nvSpPr>
          <p:spPr>
            <a:xfrm>
              <a:off x="811027" y="26986"/>
              <a:ext cx="1872208" cy="324036"/>
            </a:xfrm>
            <a:prstGeom prst="rect">
              <a:avLst/>
            </a:prstGeom>
            <a:solidFill>
              <a:srgbClr val="548235">
                <a:lumMod val="75000"/>
              </a:srgbClr>
            </a:solidFill>
            <a:ln w="127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24" name="文本框 5"/>
            <p:cNvSpPr txBox="1"/>
            <p:nvPr/>
          </p:nvSpPr>
          <p:spPr>
            <a:xfrm>
              <a:off x="323458" y="-855514"/>
              <a:ext cx="3127665" cy="7320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1200">
                  <a:solidFill>
                    <a:srgbClr val="0070C0"/>
                  </a:solidFill>
                  <a:latin typeface="方正正粗黑简体"/>
                  <a:ea typeface="方正正粗黑简体"/>
                  <a:cs typeface="Times New Roman" panose="02020603050405020304"/>
                  <a:sym typeface="Times New Roman" panose="02020603050405020304"/>
                </a:rPr>
                <a:t>母题呈现</a:t>
              </a:r>
              <a:endParaRPr lang="en-US" altLang="zh-CN" sz="2400" b="1" kern="1200">
                <a:solidFill>
                  <a:srgbClr val="0070C0"/>
                </a:solidFill>
                <a:latin typeface="方正正粗黑简体"/>
                <a:ea typeface="方正正粗黑简体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27760" y="3789045"/>
          <a:ext cx="8783955" cy="228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3708400" imgH="965200" progId="Equation.DSMT4">
                  <p:embed/>
                </p:oleObj>
              </mc:Choice>
              <mc:Fallback>
                <p:oleObj name="" r:id="rId3" imgW="3708400" imgH="965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760" y="3789045"/>
                        <a:ext cx="8783955" cy="2286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854950" y="2113280"/>
            <a:ext cx="3785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FF0000"/>
                </a:solidFill>
              </a:rPr>
              <a:t>先研究</a:t>
            </a:r>
            <a:r>
              <a:rPr lang="en-US" altLang="zh-CN" sz="3200" i="1">
                <a:solidFill>
                  <a:srgbClr val="FF0000"/>
                </a:solidFill>
              </a:rPr>
              <a:t>b</a:t>
            </a:r>
            <a:r>
              <a:rPr lang="en-US" altLang="zh-CN" sz="3200" i="1" baseline="-25000">
                <a:solidFill>
                  <a:srgbClr val="FF0000"/>
                </a:solidFill>
                <a:uFillTx/>
              </a:rPr>
              <a:t>n</a:t>
            </a:r>
            <a:r>
              <a:rPr lang="zh-CN" altLang="en-US" sz="3200">
                <a:solidFill>
                  <a:srgbClr val="FF0000"/>
                </a:solidFill>
              </a:rPr>
              <a:t>的性质</a:t>
            </a:r>
            <a:endParaRPr lang="zh-CN" altLang="en-US" sz="3200">
              <a:solidFill>
                <a:srgbClr val="FF0000"/>
              </a:solidFill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7570470" y="2042160"/>
            <a:ext cx="325755" cy="2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0" y="548640"/>
          <a:ext cx="11344275" cy="2639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61" name="文档" r:id="rId1" imgW="10944225" imgH="2552700" progId="Word.Document.12">
                  <p:embed/>
                </p:oleObj>
              </mc:Choice>
              <mc:Fallback>
                <p:oleObj name="文档" r:id="rId1" imgW="10944225" imgH="2552700" progId="Word.Document.12">
                  <p:embed/>
                  <p:pic>
                    <p:nvPicPr>
                      <p:cNvPr id="0" name="图片 6103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548640"/>
                        <a:ext cx="11344275" cy="2639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组合 21"/>
          <p:cNvGrpSpPr/>
          <p:nvPr/>
        </p:nvGrpSpPr>
        <p:grpSpPr>
          <a:xfrm>
            <a:off x="191135" y="150495"/>
            <a:ext cx="1699260" cy="794385"/>
            <a:chOff x="199518" y="-991840"/>
            <a:chExt cx="3251605" cy="1342862"/>
          </a:xfrm>
          <a:effectLst/>
        </p:grpSpPr>
        <p:sp>
          <p:nvSpPr>
            <p:cNvPr id="22" name="圆角矩形 1031"/>
            <p:cNvSpPr/>
            <p:nvPr/>
          </p:nvSpPr>
          <p:spPr>
            <a:xfrm>
              <a:off x="199518" y="-991840"/>
              <a:ext cx="3251605" cy="991839"/>
            </a:xfrm>
            <a:prstGeom prst="roundRect">
              <a:avLst/>
            </a:prstGeom>
            <a:noFill/>
            <a:ln w="762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23" name="矩形 1032"/>
            <p:cNvSpPr/>
            <p:nvPr/>
          </p:nvSpPr>
          <p:spPr>
            <a:xfrm>
              <a:off x="811027" y="26986"/>
              <a:ext cx="1872208" cy="324036"/>
            </a:xfrm>
            <a:prstGeom prst="rect">
              <a:avLst/>
            </a:prstGeom>
            <a:solidFill>
              <a:srgbClr val="548235">
                <a:lumMod val="75000"/>
              </a:srgbClr>
            </a:solidFill>
            <a:ln w="127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24" name="文本框 5"/>
            <p:cNvSpPr txBox="1"/>
            <p:nvPr/>
          </p:nvSpPr>
          <p:spPr>
            <a:xfrm>
              <a:off x="323458" y="-855514"/>
              <a:ext cx="3127665" cy="7320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1200">
                  <a:solidFill>
                    <a:srgbClr val="0070C0"/>
                  </a:solidFill>
                  <a:latin typeface="方正正粗黑简体"/>
                  <a:ea typeface="方正正粗黑简体"/>
                  <a:cs typeface="Times New Roman" panose="02020603050405020304"/>
                  <a:sym typeface="Times New Roman" panose="02020603050405020304"/>
                </a:rPr>
                <a:t>母题呈现</a:t>
              </a:r>
              <a:endParaRPr lang="en-US" altLang="zh-CN" sz="2400" b="1" kern="1200">
                <a:solidFill>
                  <a:srgbClr val="0070C0"/>
                </a:solidFill>
                <a:latin typeface="方正正粗黑简体"/>
                <a:ea typeface="方正正粗黑简体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5280" y="3939540"/>
          <a:ext cx="4676775" cy="2341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2463165" imgH="1231265" progId="Equation.DSMT4">
                  <p:embed/>
                </p:oleObj>
              </mc:Choice>
              <mc:Fallback>
                <p:oleObj name="" r:id="rId3" imgW="2463165" imgH="1231265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" y="3939540"/>
                        <a:ext cx="4676775" cy="2341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75910" y="3215640"/>
          <a:ext cx="6364605" cy="361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3403600" imgH="1930400" progId="Equation.DSMT4">
                  <p:embed/>
                </p:oleObj>
              </mc:Choice>
              <mc:Fallback>
                <p:oleObj name="" r:id="rId5" imgW="3403600" imgH="1930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5910" y="3215640"/>
                        <a:ext cx="6364605" cy="361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3670" y="116341"/>
            <a:ext cx="1127760" cy="398780"/>
            <a:chOff x="1" y="933895"/>
            <a:chExt cx="1127760" cy="398780"/>
          </a:xfrm>
        </p:grpSpPr>
        <p:sp>
          <p:nvSpPr>
            <p:cNvPr id="13" name="五边形 12"/>
            <p:cNvSpPr/>
            <p:nvPr/>
          </p:nvSpPr>
          <p:spPr>
            <a:xfrm>
              <a:off x="1" y="951739"/>
              <a:ext cx="1127448" cy="364422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0811" y="933895"/>
              <a:ext cx="99695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zh-CN" altLang="en-US" sz="2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变式</a:t>
              </a:r>
              <a:endPara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74614" y="536422"/>
          <a:ext cx="10931525" cy="1214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61" name="文档" r:id="rId1" imgW="10944225" imgH="1219200" progId="Word.Document.12">
                  <p:embed/>
                </p:oleObj>
              </mc:Choice>
              <mc:Fallback>
                <p:oleObj name="文档" r:id="rId1" imgW="10944225" imgH="1219200" progId="Word.Document.12">
                  <p:embed/>
                  <p:pic>
                    <p:nvPicPr>
                      <p:cNvPr id="0" name="图片 6103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4614" y="536422"/>
                        <a:ext cx="10931525" cy="1214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34990" y="1484689"/>
            <a:ext cx="1131921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证明：数列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为等比数列，并求出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的通项公式</a:t>
            </a:r>
            <a:r>
              <a:rPr lang="zh-CN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428" y="2204502"/>
            <a:ext cx="11319214" cy="664477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项和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4524" y="3198323"/>
            <a:ext cx="11319214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2(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839153" y="3932873"/>
          <a:ext cx="6907530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75" name="文档" r:id="rId3" imgW="7543800" imgH="1190625" progId="Word.Document.12">
                  <p:embed/>
                </p:oleObj>
              </mc:Choice>
              <mc:Fallback>
                <p:oleObj name="文档" r:id="rId3" imgW="7543800" imgH="1190625" progId="Word.Document.12">
                  <p:embed/>
                  <p:pic>
                    <p:nvPicPr>
                      <p:cNvPr id="0" name="图片 6379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153" y="3932873"/>
                        <a:ext cx="6907530" cy="108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22769" y="4653321"/>
            <a:ext cx="11319214" cy="17532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2}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是以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为首项，以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公比的等比数列，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 err="1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*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 err="1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*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5280" y="2912745"/>
            <a:ext cx="9763125" cy="4018280"/>
            <a:chOff x="390000" y="3924784"/>
            <a:chExt cx="9954472" cy="5410546"/>
          </a:xfrm>
        </p:grpSpPr>
        <p:sp>
          <p:nvSpPr>
            <p:cNvPr id="9" name="圆角矩形 8"/>
            <p:cNvSpPr/>
            <p:nvPr/>
          </p:nvSpPr>
          <p:spPr>
            <a:xfrm>
              <a:off x="390000" y="4037673"/>
              <a:ext cx="9954472" cy="5297657"/>
            </a:xfrm>
            <a:prstGeom prst="roundRect">
              <a:avLst>
                <a:gd name="adj" fmla="val 3029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11" name="图片 10" descr="C:\Users\Administrator\Desktop\证明.tif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90000" y="116632"/>
            <a:ext cx="9306400" cy="6480720"/>
            <a:chOff x="390000" y="2204864"/>
            <a:chExt cx="9306400" cy="6480720"/>
          </a:xfrm>
        </p:grpSpPr>
        <p:sp>
          <p:nvSpPr>
            <p:cNvPr id="11" name="圆角矩形 10"/>
            <p:cNvSpPr/>
            <p:nvPr/>
          </p:nvSpPr>
          <p:spPr>
            <a:xfrm>
              <a:off x="390000" y="2317754"/>
              <a:ext cx="9306400" cy="6367830"/>
            </a:xfrm>
            <a:prstGeom prst="roundRect">
              <a:avLst>
                <a:gd name="adj" fmla="val 184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551384" y="332656"/>
            <a:ext cx="1087320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知，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2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n</a:t>
            </a:r>
            <a:r>
              <a:rPr lang="zh-CN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3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2</a:t>
            </a:r>
            <a:r>
              <a:rPr lang="en-US" altLang="zh-CN" sz="28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n</a:t>
            </a:r>
            <a:r>
              <a:rPr lang="zh-CN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n</a:t>
            </a:r>
            <a:r>
              <a:rPr lang="en-US" altLang="zh-CN" sz="2800" kern="100" dirty="0" err="1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N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*</a:t>
            </a:r>
            <a:r>
              <a:rPr lang="zh-CN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34380" y="1601925"/>
          <a:ext cx="8939212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40" name="文档" r:id="rId2" imgW="8939530" imgH="1675130" progId="Word.Document.12">
                  <p:embed/>
                </p:oleObj>
              </mc:Choice>
              <mc:Fallback>
                <p:oleObj name="文档" r:id="rId2" imgW="8939530" imgH="1675130" progId="Word.Document.12">
                  <p:embed/>
                  <p:pic>
                    <p:nvPicPr>
                      <p:cNvPr id="0" name="图片 61143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4380" y="1601925"/>
                        <a:ext cx="8939212" cy="167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51384" y="2843102"/>
            <a:ext cx="10873208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*</a:t>
            </a:r>
            <a:r>
              <a:rPr lang="zh-CN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项和</a:t>
            </a:r>
            <a:r>
              <a:rPr lang="zh-CN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kern="100" dirty="0" smtClean="0">
              <a:solidFill>
                <a:srgbClr val="000000"/>
              </a:solidFill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kern="1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i="1" kern="1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2(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2[3(2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34380" y="5464341"/>
          <a:ext cx="6570662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441" name="文档" r:id="rId4" imgW="6571615" imgH="1501140" progId="Word.Document.12">
                  <p:embed/>
                </p:oleObj>
              </mc:Choice>
              <mc:Fallback>
                <p:oleObj name="文档" r:id="rId4" imgW="6571615" imgH="1501140" progId="Word.Document.12">
                  <p:embed/>
                  <p:pic>
                    <p:nvPicPr>
                      <p:cNvPr id="0" name="图片 61144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4380" y="5464341"/>
                        <a:ext cx="6570662" cy="1500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49568" y="602615"/>
          <a:ext cx="11434445" cy="124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4914900" imgH="533400" progId="Equation.DSMT4">
                  <p:embed/>
                </p:oleObj>
              </mc:Choice>
              <mc:Fallback>
                <p:oleObj name="" r:id="rId1" imgW="4914900" imgH="533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9568" y="602615"/>
                        <a:ext cx="11434445" cy="1246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下箭头 12"/>
          <p:cNvSpPr/>
          <p:nvPr/>
        </p:nvSpPr>
        <p:spPr>
          <a:xfrm>
            <a:off x="2495550" y="1798955"/>
            <a:ext cx="168910" cy="393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2494915" y="2682875"/>
            <a:ext cx="168910" cy="366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91770" y="3225165"/>
            <a:ext cx="50984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>
                <a:latin typeface="+mn-ea"/>
              </a:rPr>
              <a:t>去绝对值，分别求奇数项和偶数项的通项</a:t>
            </a:r>
            <a:endParaRPr lang="zh-CN" altLang="en-US" sz="2000" dirty="0">
              <a:latin typeface="+mn-ea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623570" y="2197100"/>
          <a:ext cx="4742180" cy="484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2425700" imgH="228600" progId="Equation.DSMT4">
                  <p:embed/>
                </p:oleObj>
              </mc:Choice>
              <mc:Fallback>
                <p:oleObj name="" r:id="rId3" imgW="2425700" imgH="228600" progId="Equation.DSMT4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570" y="2197100"/>
                        <a:ext cx="4742180" cy="484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/>
          <p:nvPr/>
        </p:nvGraphicFramePr>
        <p:xfrm>
          <a:off x="335280" y="3892550"/>
          <a:ext cx="4649470" cy="989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5" imgW="3954780" imgH="1007745" progId="Equation.DSMT4">
                  <p:embed/>
                </p:oleObj>
              </mc:Choice>
              <mc:Fallback>
                <p:oleObj name="" r:id="rId5" imgW="3954780" imgH="1007745" progId="Equation.DSMT4">
                  <p:embed/>
                  <p:pic>
                    <p:nvPicPr>
                      <p:cNvPr id="0" name="图片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280" y="3892550"/>
                        <a:ext cx="4649470" cy="989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/>
          <p:nvPr/>
        </p:nvGraphicFramePr>
        <p:xfrm>
          <a:off x="407035" y="5208270"/>
          <a:ext cx="6014085" cy="115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7" imgW="5604510" imgH="1064895" progId="Equation.DSMT4">
                  <p:embed/>
                </p:oleObj>
              </mc:Choice>
              <mc:Fallback>
                <p:oleObj name="" r:id="rId7" imgW="5604510" imgH="1064895" progId="Equation.DSMT4">
                  <p:embed/>
                  <p:pic>
                    <p:nvPicPr>
                      <p:cNvPr id="0" name="图片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035" y="5208270"/>
                        <a:ext cx="6014085" cy="1151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88480" y="2060575"/>
          <a:ext cx="4105275" cy="440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9" imgW="2044700" imgH="2184400" progId="Equation.DSMT4">
                  <p:embed/>
                </p:oleObj>
              </mc:Choice>
              <mc:Fallback>
                <p:oleObj name="" r:id="rId9" imgW="2044700" imgH="2184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88480" y="2060575"/>
                        <a:ext cx="4105275" cy="4401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五边形 30"/>
          <p:cNvSpPr/>
          <p:nvPr/>
        </p:nvSpPr>
        <p:spPr>
          <a:xfrm>
            <a:off x="153670" y="134185"/>
            <a:ext cx="1127448" cy="364422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84480" y="116341"/>
            <a:ext cx="996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/>
            <a:r>
              <a: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rPr>
              <a:t>变式</a:t>
            </a:r>
            <a:endParaRPr kumimoji="1" lang="zh-CN" altLang="en-US" sz="20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6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4963" y="426085"/>
          <a:ext cx="12022455" cy="1605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5143500" imgH="685800" progId="Equation.DSMT4">
                  <p:embed/>
                </p:oleObj>
              </mc:Choice>
              <mc:Fallback>
                <p:oleObj name="" r:id="rId1" imgW="5143500" imgH="685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4963" y="426085"/>
                        <a:ext cx="12022455" cy="1605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10200640" y="1577975"/>
          <a:ext cx="1436370" cy="84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1091565" imgH="495300" progId="Equation.DSMT4">
                  <p:embed/>
                </p:oleObj>
              </mc:Choice>
              <mc:Fallback>
                <p:oleObj name="" r:id="rId3" imgW="1091565" imgH="49530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00640" y="1577975"/>
                        <a:ext cx="1436370" cy="84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8641080" y="1577975"/>
          <a:ext cx="1487170" cy="84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1079500" imgH="495300" progId="Equation.DSMT4">
                  <p:embed/>
                </p:oleObj>
              </mc:Choice>
              <mc:Fallback>
                <p:oleObj name="" r:id="rId5" imgW="1079500" imgH="49530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1080" y="1577975"/>
                        <a:ext cx="1487170" cy="84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下箭头 11"/>
          <p:cNvSpPr/>
          <p:nvPr/>
        </p:nvSpPr>
        <p:spPr>
          <a:xfrm>
            <a:off x="10128250" y="1113790"/>
            <a:ext cx="169545" cy="542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151630" y="2132965"/>
            <a:ext cx="169545" cy="542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4" name="对象 13"/>
          <p:cNvGraphicFramePr/>
          <p:nvPr/>
        </p:nvGraphicFramePr>
        <p:xfrm>
          <a:off x="3647440" y="2736215"/>
          <a:ext cx="1409065" cy="45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7" imgW="723900" imgH="228600" progId="Equation.DSMT4">
                  <p:embed/>
                </p:oleObj>
              </mc:Choice>
              <mc:Fallback>
                <p:oleObj name="" r:id="rId7" imgW="723900" imgH="228600" progId="Equation.DSMT4">
                  <p:embed/>
                  <p:pic>
                    <p:nvPicPr>
                      <p:cNvPr id="0" name="图片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47440" y="2736215"/>
                        <a:ext cx="1409065" cy="45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下箭头 15"/>
          <p:cNvSpPr/>
          <p:nvPr/>
        </p:nvSpPr>
        <p:spPr>
          <a:xfrm>
            <a:off x="4151630" y="3356610"/>
            <a:ext cx="169545" cy="542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7" name="对象 16"/>
          <p:cNvGraphicFramePr/>
          <p:nvPr/>
        </p:nvGraphicFramePr>
        <p:xfrm>
          <a:off x="6191885" y="2560955"/>
          <a:ext cx="5248275" cy="3898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9" imgW="3683000" imgH="2286000" progId="Equation.DSMT4">
                  <p:embed/>
                </p:oleObj>
              </mc:Choice>
              <mc:Fallback>
                <p:oleObj name="" r:id="rId9" imgW="3683000" imgH="228600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91885" y="2560955"/>
                        <a:ext cx="5248275" cy="3898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/>
          <p:nvPr/>
        </p:nvGraphicFramePr>
        <p:xfrm>
          <a:off x="3218815" y="4067175"/>
          <a:ext cx="230314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1" imgW="1752600" imgH="495300" progId="Equation.DSMT4">
                  <p:embed/>
                </p:oleObj>
              </mc:Choice>
              <mc:Fallback>
                <p:oleObj name="" r:id="rId11" imgW="1752600" imgH="49530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18815" y="4067175"/>
                        <a:ext cx="230314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387350" y="5300980"/>
            <a:ext cx="509841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+mn-ea"/>
              </a:rPr>
              <a:t>小结</a:t>
            </a:r>
            <a:r>
              <a:rPr lang="zh-CN" altLang="en-US" sz="2000" dirty="0">
                <a:latin typeface="+mn-ea"/>
              </a:rPr>
              <a:t>：</a:t>
            </a:r>
            <a:r>
              <a:rPr lang="zh-CN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含有</a:t>
            </a: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1)</a:t>
            </a:r>
            <a:r>
              <a:rPr lang="en-US" altLang="zh-CN" sz="2000" b="1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的类型，</a:t>
            </a:r>
            <a:r>
              <a:rPr lang="zh-CN" altLang="en-US" sz="2000" dirty="0">
                <a:latin typeface="+mn-ea"/>
              </a:rPr>
              <a:t>数列的最值分成奇数项和偶数项两个子数列分别求最值。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animBg="1"/>
      <p:bldP spid="16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7366" y="818658"/>
            <a:ext cx="9864000" cy="5274638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4850" y="1133916"/>
            <a:ext cx="9289032" cy="4824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数列中的奇、偶项问题的常见题型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数列中连续两项和或积的问题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6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6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6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6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的类型；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的类型；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已知条件明确的奇偶项问题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对于通项公式分奇、偶不同的数列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6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时，我们可以分别求出奇数项的和与偶数项的和，也可以把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看作一项，求出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，再求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6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1795" y="598439"/>
            <a:ext cx="1845733" cy="432048"/>
          </a:xfrm>
          <a:prstGeom prst="homePlate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1" lang="zh-CN" altLang="en-US" sz="1800" kern="0" smtClean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336" y="404664"/>
            <a:ext cx="1728192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规律方法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88"/>
            <a:ext cx="12189600" cy="688687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1773200"/>
            <a:ext cx="12189600" cy="2532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标题 24"/>
          <p:cNvSpPr txBox="1"/>
          <p:nvPr/>
        </p:nvSpPr>
        <p:spPr>
          <a:xfrm>
            <a:off x="1511821" y="2581983"/>
            <a:ext cx="9168359" cy="919025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zh-CN" sz="5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分段数列</a:t>
            </a:r>
            <a:endParaRPr lang="zh-CN" altLang="en-US" sz="5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1596000" y="2350454"/>
            <a:ext cx="9000000" cy="12973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  </a:t>
            </a:r>
            <a:endParaRPr lang="zh-CN" altLang="en-US" sz="8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8724" y="2169151"/>
            <a:ext cx="1385136" cy="5759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</a:rPr>
              <a:t>考点三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0830" y="908348"/>
            <a:ext cx="11544910" cy="227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新高考全国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是等差数列，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是公比为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的等比数列，且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证明：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2091" y="4005684"/>
            <a:ext cx="1084329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设等差数列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i="1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}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的公差为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代入，得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b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仿宋_GB2312" panose="02010609030101010101" pitchFamily="49" charset="-122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7780" y="3676402"/>
            <a:ext cx="10314512" cy="3024336"/>
            <a:chOff x="390000" y="3924784"/>
            <a:chExt cx="10314512" cy="3024336"/>
          </a:xfrm>
        </p:grpSpPr>
        <p:sp>
          <p:nvSpPr>
            <p:cNvPr id="25" name="圆角矩形 24"/>
            <p:cNvSpPr/>
            <p:nvPr/>
          </p:nvSpPr>
          <p:spPr>
            <a:xfrm>
              <a:off x="390000" y="4037674"/>
              <a:ext cx="10314512" cy="2911446"/>
            </a:xfrm>
            <a:prstGeom prst="roundRect">
              <a:avLst>
                <a:gd name="adj" fmla="val 3029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82350" y="3924784"/>
              <a:ext cx="707945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27" name="图片 26" descr="C:\Users\Administrator\Desktop\证明.tif"/>
            <p:cNvPicPr/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722" y="3936166"/>
              <a:ext cx="5832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组合 21"/>
          <p:cNvGrpSpPr/>
          <p:nvPr/>
        </p:nvGrpSpPr>
        <p:grpSpPr>
          <a:xfrm>
            <a:off x="191135" y="150495"/>
            <a:ext cx="1699260" cy="794385"/>
            <a:chOff x="199518" y="-991840"/>
            <a:chExt cx="3251605" cy="1342862"/>
          </a:xfrm>
          <a:effectLst/>
        </p:grpSpPr>
        <p:sp>
          <p:nvSpPr>
            <p:cNvPr id="22" name="圆角矩形 1031"/>
            <p:cNvSpPr/>
            <p:nvPr/>
          </p:nvSpPr>
          <p:spPr>
            <a:xfrm>
              <a:off x="199518" y="-991840"/>
              <a:ext cx="3251605" cy="991839"/>
            </a:xfrm>
            <a:prstGeom prst="roundRect">
              <a:avLst/>
            </a:prstGeom>
            <a:noFill/>
            <a:ln w="762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2" name="矩形 1032"/>
            <p:cNvSpPr/>
            <p:nvPr/>
          </p:nvSpPr>
          <p:spPr>
            <a:xfrm>
              <a:off x="811027" y="26986"/>
              <a:ext cx="1872208" cy="324036"/>
            </a:xfrm>
            <a:prstGeom prst="rect">
              <a:avLst/>
            </a:prstGeom>
            <a:solidFill>
              <a:srgbClr val="548235">
                <a:lumMod val="75000"/>
              </a:srgbClr>
            </a:solidFill>
            <a:ln w="127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24" name="文本框 5"/>
            <p:cNvSpPr txBox="1"/>
            <p:nvPr/>
          </p:nvSpPr>
          <p:spPr>
            <a:xfrm>
              <a:off x="323458" y="-855514"/>
              <a:ext cx="3127665" cy="7320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1200">
                  <a:solidFill>
                    <a:srgbClr val="0070C0"/>
                  </a:solidFill>
                  <a:latin typeface="方正正粗黑简体"/>
                  <a:ea typeface="方正正粗黑简体"/>
                  <a:cs typeface="Times New Roman" panose="02020603050405020304"/>
                  <a:sym typeface="Times New Roman" panose="02020603050405020304"/>
                </a:rPr>
                <a:t>母题呈现</a:t>
              </a:r>
              <a:endParaRPr lang="en-US" altLang="zh-CN" sz="2400" b="1" kern="1200">
                <a:solidFill>
                  <a:srgbClr val="0070C0"/>
                </a:solidFill>
                <a:latin typeface="方正正粗黑简体"/>
                <a:ea typeface="方正正粗黑简体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09245" y="2781469"/>
            <a:ext cx="11544910" cy="664477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求集合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500}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中元素的个数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37" y="621199"/>
            <a:ext cx="11247206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记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2</a:t>
            </a:r>
            <a:r>
              <a:rPr lang="en-US" altLang="zh-CN" sz="2800" i="1" kern="100" baseline="300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在区间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](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*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中的项的个数，求数列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87476"/>
            <a:ext cx="1127448" cy="400621"/>
            <a:chOff x="1" y="951739"/>
            <a:chExt cx="1127448" cy="400621"/>
          </a:xfrm>
        </p:grpSpPr>
        <p:sp>
          <p:nvSpPr>
            <p:cNvPr id="13" name="五边形 12"/>
            <p:cNvSpPr/>
            <p:nvPr/>
          </p:nvSpPr>
          <p:spPr>
            <a:xfrm>
              <a:off x="1" y="951739"/>
              <a:ext cx="1127448" cy="364422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1771" y="953580"/>
              <a:ext cx="91313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defTabSz="914400"/>
              <a:r>
                <a:rPr kumimoji="1" lang="zh-CN" altLang="en-US" sz="2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变式</a:t>
              </a:r>
              <a:endPara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63525" y="1845310"/>
            <a:ext cx="11834495" cy="4722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解：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0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          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∈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[2,4)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    </a:t>
            </a:r>
            <a:endParaRPr lang="zh-CN" altLang="zh-CN" sz="2400" kern="100" dirty="0" smtClean="0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∈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[4,8)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∈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[2</a:t>
            </a:r>
            <a:r>
              <a:rPr lang="en-US" altLang="zh-CN" sz="24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k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k</a:t>
            </a:r>
            <a:r>
              <a:rPr lang="zh-CN" altLang="zh-CN" sz="2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)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k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k</a:t>
            </a:r>
            <a:r>
              <a:rPr lang="en-US" altLang="zh-CN" sz="2400" kern="100" dirty="0" err="1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∈</a:t>
            </a:r>
            <a:r>
              <a:rPr lang="en-US" altLang="zh-CN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en-US" altLang="zh-CN" sz="24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*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endParaRPr lang="en-US" altLang="zh-CN" sz="2400" kern="100" dirty="0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∈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[16,32)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4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每个分段上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en-US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的个数为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k</a:t>
            </a:r>
            <a:endParaRPr lang="zh-CN" altLang="zh-CN" sz="2400" kern="100" dirty="0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∈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[32,64)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5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zh-CN" sz="2400" kern="100" dirty="0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当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∈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[64,128)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时，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6.</a:t>
            </a:r>
            <a:endParaRPr lang="zh-CN" altLang="zh-CN" sz="2400" kern="100" dirty="0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所以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S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100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4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100</a:t>
            </a:r>
            <a:endParaRPr lang="en-US" altLang="zh-CN" sz="2400" kern="100" baseline="-25000" dirty="0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Courier New" panose="02070309020205020404" pitchFamily="49" charset="0"/>
              <a:sym typeface="+mn-ea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0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4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8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4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16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5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6</a:t>
            </a:r>
            <a:r>
              <a:rPr lang="en-US" altLang="zh-CN" sz="2400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37</a:t>
            </a:r>
            <a:r>
              <a:rPr lang="zh-CN" altLang="zh-CN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480.</a:t>
            </a:r>
            <a:endParaRPr lang="zh-CN" altLang="zh-CN" sz="2800" kern="100" dirty="0" smtClean="0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89890" y="1992630"/>
            <a:ext cx="10071735" cy="4604385"/>
          </a:xfrm>
          <a:prstGeom prst="roundRect">
            <a:avLst>
              <a:gd name="adj" fmla="val 1840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552601" y="1196340"/>
            <a:ext cx="11447972" cy="4797152"/>
          </a:xfrm>
          <a:prstGeom prst="rect">
            <a:avLst/>
          </a:prstGeom>
          <a:solidFill>
            <a:srgbClr val="11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0159" y="1988553"/>
            <a:ext cx="11122661" cy="2963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50062" y="2060470"/>
            <a:ext cx="11122546" cy="331186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83311" y="2276371"/>
            <a:ext cx="10517805" cy="1690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子数列问题包括数列中的奇偶项、公共数列以及分段数列，是近几年高考的重点和热点，一般方法是构造新数列，利用新数列的特征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等差、等比或其他特征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求解原数列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25"/>
          <p:cNvGrpSpPr/>
          <p:nvPr/>
        </p:nvGrpSpPr>
        <p:grpSpPr>
          <a:xfrm>
            <a:off x="479425" y="260035"/>
            <a:ext cx="1431925" cy="712785"/>
            <a:chOff x="0" y="0"/>
            <a:chExt cx="2952328" cy="954106"/>
          </a:xfrm>
          <a:effectLst/>
        </p:grpSpPr>
        <p:sp>
          <p:nvSpPr>
            <p:cNvPr id="1031" name="圆角矩形 1031"/>
            <p:cNvSpPr/>
            <p:nvPr/>
          </p:nvSpPr>
          <p:spPr>
            <a:xfrm>
              <a:off x="0" y="0"/>
              <a:ext cx="2952328" cy="792088"/>
            </a:xfrm>
            <a:prstGeom prst="roundRect">
              <a:avLst/>
            </a:prstGeom>
            <a:noFill/>
            <a:ln w="762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1032" name="矩形 1032"/>
            <p:cNvSpPr/>
            <p:nvPr/>
          </p:nvSpPr>
          <p:spPr>
            <a:xfrm>
              <a:off x="540060" y="630070"/>
              <a:ext cx="1872208" cy="324036"/>
            </a:xfrm>
            <a:prstGeom prst="rect">
              <a:avLst/>
            </a:prstGeom>
            <a:solidFill>
              <a:srgbClr val="548235">
                <a:lumMod val="75000"/>
              </a:srgbClr>
            </a:solidFill>
            <a:ln w="127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1033" name="文本框 5"/>
            <p:cNvSpPr txBox="1"/>
            <p:nvPr/>
          </p:nvSpPr>
          <p:spPr>
            <a:xfrm>
              <a:off x="352284" y="70971"/>
              <a:ext cx="2276501" cy="7314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b="1" kern="1200">
                  <a:solidFill>
                    <a:srgbClr val="0070C0"/>
                  </a:solidFill>
                  <a:latin typeface="方正正粗黑简体"/>
                  <a:ea typeface="方正正粗黑简体"/>
                  <a:cs typeface="Times New Roman" panose="02020603050405020304"/>
                  <a:sym typeface="Times New Roman" panose="02020603050405020304"/>
                </a:rPr>
                <a:t>思路引导</a:t>
              </a:r>
              <a:endParaRPr lang="en-US" altLang="zh-CN" b="1" kern="0">
                <a:solidFill>
                  <a:srgbClr val="0070C0"/>
                </a:solidFill>
                <a:latin typeface="方正正粗黑简体"/>
                <a:ea typeface="方正正粗黑简体"/>
                <a:cs typeface="宋体" panose="02010600030101010101" pitchFamily="2" charset="-122"/>
                <a:sym typeface="Times New Roman" panose="020206030504050203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-2147482607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/>
        </p:nvGraphicFramePr>
        <p:xfrm>
          <a:off x="119380" y="1124585"/>
          <a:ext cx="12106910" cy="181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156200" imgH="774065" progId="Equation.DSMT4">
                  <p:embed/>
                </p:oleObj>
              </mc:Choice>
              <mc:Fallback>
                <p:oleObj name="" r:id="rId1" imgW="5156200" imgH="774065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9380" y="1124585"/>
                        <a:ext cx="12106910" cy="1813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-2147482595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/>
        </p:nvGraphicFramePr>
        <p:xfrm>
          <a:off x="1343025" y="3141345"/>
          <a:ext cx="7792720" cy="70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3060700" imgH="279400" progId="Equation.DSMT4">
                  <p:embed/>
                </p:oleObj>
              </mc:Choice>
              <mc:Fallback>
                <p:oleObj name="" r:id="rId3" imgW="3060700" imgH="279400" progId="Equation.DSMT4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025" y="3141345"/>
                        <a:ext cx="7792720" cy="7061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-2147482594" descr="学科网(www.zxxk.com)--教育资源门户，提供试题试卷、教案、课件、教学论文、素材等各类教学资源库下载，还有大量丰富的教学资讯！"/>
          <p:cNvGraphicFramePr>
            <a:graphicFrameLocks noChangeAspect="1"/>
          </p:cNvGraphicFramePr>
          <p:nvPr/>
        </p:nvGraphicFramePr>
        <p:xfrm>
          <a:off x="1631315" y="4138930"/>
          <a:ext cx="4261485" cy="893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1993900" imgH="419100" progId="Equation.DSMT4">
                  <p:embed/>
                </p:oleObj>
              </mc:Choice>
              <mc:Fallback>
                <p:oleObj name="" r:id="rId5" imgW="1993900" imgH="419100" progId="Equation.DSMT4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1315" y="4138930"/>
                        <a:ext cx="4261485" cy="8934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五边形 6"/>
          <p:cNvSpPr/>
          <p:nvPr/>
        </p:nvSpPr>
        <p:spPr>
          <a:xfrm>
            <a:off x="0" y="187476"/>
            <a:ext cx="1127448" cy="364422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770" y="189317"/>
            <a:ext cx="913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/>
            <a:r>
              <a: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rPr>
              <a:t>变式</a:t>
            </a:r>
            <a:endParaRPr kumimoji="1" lang="zh-CN" altLang="en-US" sz="20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90000" y="621239"/>
            <a:ext cx="11412000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(3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</a:t>
            </a:r>
            <a:r>
              <a:rPr lang="zh-CN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（</a:t>
            </a:r>
            <a:r>
              <a:rPr lang="en-US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2</a:t>
            </a:r>
            <a:r>
              <a:rPr lang="en-US" altLang="zh-CN" sz="2800" i="1" kern="1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n</a:t>
            </a:r>
            <a:r>
              <a:rPr lang="zh-CN" altLang="en-US" sz="2800" kern="1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）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[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是高斯函数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表示不超过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的最大整数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2]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 98]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项的和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T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100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35915" y="2307590"/>
            <a:ext cx="11322685" cy="3365500"/>
            <a:chOff x="390000" y="2204864"/>
            <a:chExt cx="11322624" cy="2376264"/>
          </a:xfrm>
        </p:grpSpPr>
        <p:sp>
          <p:nvSpPr>
            <p:cNvPr id="19" name="圆角矩形 18"/>
            <p:cNvSpPr/>
            <p:nvPr/>
          </p:nvSpPr>
          <p:spPr>
            <a:xfrm>
              <a:off x="390000" y="2317754"/>
              <a:ext cx="11322624" cy="2263374"/>
            </a:xfrm>
            <a:prstGeom prst="roundRect">
              <a:avLst>
                <a:gd name="adj" fmla="val 4528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622122" y="2853204"/>
            <a:ext cx="10585176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(2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2]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4]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6]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8]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10]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98]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100]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</a:t>
            </a:r>
            <a:r>
              <a:rPr lang="en-US" altLang="zh-C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lg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 200]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45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51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147.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0" y="187476"/>
            <a:ext cx="1127448" cy="364422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1770" y="189317"/>
            <a:ext cx="913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/>
            <a:r>
              <a: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rPr>
              <a:t>变式</a:t>
            </a:r>
            <a:endParaRPr kumimoji="1" lang="zh-CN" altLang="en-US" sz="20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8005" y="396875"/>
          <a:ext cx="11355705" cy="1880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71" name="文档" r:id="rId1" imgW="9658350" imgH="1600200" progId="Word.Document.12">
                  <p:embed/>
                </p:oleObj>
              </mc:Choice>
              <mc:Fallback>
                <p:oleObj name="文档" r:id="rId1" imgW="9658350" imgH="1600200" progId="Word.Document.12">
                  <p:embed/>
                  <p:pic>
                    <p:nvPicPr>
                      <p:cNvPr id="0" name="图片 65537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8005" y="396875"/>
                        <a:ext cx="11355705" cy="1880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587197" y="2132737"/>
            <a:ext cx="11017224" cy="369252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解：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数列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{</a:t>
            </a:r>
            <a:r>
              <a:rPr lang="en-US" altLang="zh-CN" sz="26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}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的前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100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项和为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20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30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91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92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100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6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)(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6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6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6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312493" y="4941331"/>
          <a:ext cx="7180262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05" name="文档" r:id="rId3" imgW="7181215" imgH="1577340" progId="Word.Document.12">
                  <p:embed/>
                </p:oleObj>
              </mc:Choice>
              <mc:Fallback>
                <p:oleObj name="文档" r:id="rId3" imgW="7181215" imgH="1577340" progId="Word.Document.12">
                  <p:embed/>
                  <p:pic>
                    <p:nvPicPr>
                      <p:cNvPr id="0" name="图片 6564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2493" y="4941331"/>
                        <a:ext cx="7180262" cy="157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五边形 12"/>
          <p:cNvSpPr/>
          <p:nvPr/>
        </p:nvSpPr>
        <p:spPr>
          <a:xfrm>
            <a:off x="0" y="187476"/>
            <a:ext cx="1127448" cy="364422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1770" y="189317"/>
            <a:ext cx="913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/>
            <a:r>
              <a: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rPr>
              <a:t>变式</a:t>
            </a:r>
            <a:endParaRPr kumimoji="1" lang="zh-CN" altLang="en-US" sz="20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253" y="549275"/>
          <a:ext cx="10008235" cy="1836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229" name="文档" r:id="rId1" imgW="9115425" imgH="1838325" progId="Word.Document.12">
                  <p:embed/>
                </p:oleObj>
              </mc:Choice>
              <mc:Fallback>
                <p:oleObj name="文档" r:id="rId1" imgW="9115425" imgH="1838325" progId="Word.Document.12">
                  <p:embed/>
                  <p:pic>
                    <p:nvPicPr>
                      <p:cNvPr id="0" name="图片 6492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253" y="549275"/>
                        <a:ext cx="10008235" cy="1836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839470" y="1556931"/>
          <a:ext cx="8399462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75" name="文档" r:id="rId3" imgW="8400415" imgH="2861945" progId="Word.Document.12">
                  <p:embed/>
                </p:oleObj>
              </mc:Choice>
              <mc:Fallback>
                <p:oleObj name="文档" r:id="rId3" imgW="8400415" imgH="2861945" progId="Word.Document.12">
                  <p:embed/>
                  <p:pic>
                    <p:nvPicPr>
                      <p:cNvPr id="0" name="图片 65027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9470" y="1556931"/>
                        <a:ext cx="8399462" cy="286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五边形 2"/>
          <p:cNvSpPr/>
          <p:nvPr/>
        </p:nvSpPr>
        <p:spPr>
          <a:xfrm>
            <a:off x="0" y="187476"/>
            <a:ext cx="1127448" cy="364422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1770" y="189317"/>
            <a:ext cx="913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/>
            <a:r>
              <a: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rPr>
              <a:t>变式</a:t>
            </a:r>
            <a:endParaRPr kumimoji="1" lang="zh-CN" altLang="en-US" sz="20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5325" y="3861435"/>
          <a:ext cx="106172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76" name="文档" r:id="rId5" imgW="10626725" imgH="2042160" progId="Word.Document.12">
                  <p:embed/>
                </p:oleObj>
              </mc:Choice>
              <mc:Fallback>
                <p:oleObj name="文档" r:id="rId5" imgW="10626725" imgH="2042160" progId="Word.Document.12">
                  <p:embed/>
                  <p:pic>
                    <p:nvPicPr>
                      <p:cNvPr id="0" name="图片 6502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5325" y="3861435"/>
                        <a:ext cx="10617200" cy="204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23392" y="5373484"/>
            <a:ext cx="10158908" cy="5232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27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7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T</a:t>
            </a:r>
            <a:r>
              <a:rPr lang="en-US" altLang="zh-CN" sz="27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100</a:t>
            </a:r>
            <a:r>
              <a:rPr lang="zh-CN" altLang="zh-CN" sz="27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a</a:t>
            </a:r>
            <a:r>
              <a:rPr lang="en-US" altLang="zh-CN" sz="27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1</a:t>
            </a:r>
            <a:r>
              <a:rPr lang="zh-CN" altLang="zh-CN" sz="27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7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a</a:t>
            </a:r>
            <a:r>
              <a:rPr lang="en-US" altLang="zh-CN" sz="27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3</a:t>
            </a:r>
            <a:r>
              <a:rPr lang="zh-CN" altLang="zh-CN" sz="27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7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a</a:t>
            </a:r>
            <a:r>
              <a:rPr lang="en-US" altLang="zh-CN" sz="27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5</a:t>
            </a:r>
            <a:r>
              <a:rPr lang="zh-CN" altLang="zh-CN" sz="27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7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a</a:t>
            </a:r>
            <a:r>
              <a:rPr lang="en-US" altLang="zh-CN" sz="27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7</a:t>
            </a:r>
            <a:r>
              <a:rPr lang="zh-CN" altLang="zh-CN" sz="27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7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7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7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a</a:t>
            </a:r>
            <a:r>
              <a:rPr lang="en-US" altLang="zh-CN" sz="27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97</a:t>
            </a:r>
            <a:r>
              <a:rPr lang="zh-CN" altLang="zh-CN" sz="27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7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a</a:t>
            </a:r>
            <a:r>
              <a:rPr lang="en-US" altLang="zh-CN" sz="27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</a:rPr>
              <a:t>99</a:t>
            </a:r>
            <a:endParaRPr lang="zh-CN" altLang="en-US" sz="2700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816090" y="5071745"/>
          <a:ext cx="5333365" cy="184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77" name="文档" r:id="rId7" imgW="6127750" imgH="2124710" progId="Word.Document.12">
                  <p:embed/>
                </p:oleObj>
              </mc:Choice>
              <mc:Fallback>
                <p:oleObj name="文档" r:id="rId7" imgW="6127750" imgH="2124710" progId="Word.Document.12">
                  <p:embed/>
                  <p:pic>
                    <p:nvPicPr>
                      <p:cNvPr id="0" name="图片 6502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16090" y="5071745"/>
                        <a:ext cx="5333365" cy="184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7367" y="1038875"/>
            <a:ext cx="9865097" cy="3110206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94051" y="1354132"/>
            <a:ext cx="9163738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解决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此类问题的关键是通过阅读、理解题意求分段数列的通项，要弄清楚为什么要分段，从什么地方开始分段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常见的题型有取整问题、求绝对值数列的和、添加部分数列或删除部分数列等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1795" y="814463"/>
            <a:ext cx="1845733" cy="432048"/>
          </a:xfrm>
          <a:prstGeom prst="homePlate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1" lang="zh-CN" altLang="en-US" sz="1800" kern="0" smtClean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336" y="620688"/>
            <a:ext cx="1728192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规律方法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8168" r="14530" b="2852"/>
          <a:stretch>
            <a:fillRect/>
          </a:stretch>
        </p:blipFill>
        <p:spPr>
          <a:xfrm rot="16200000">
            <a:off x="3218180" y="-1901190"/>
            <a:ext cx="6233160" cy="10785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206" y="0"/>
            <a:ext cx="12206314" cy="4156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990" y="-27305"/>
            <a:ext cx="12206314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204" y="2420888"/>
            <a:ext cx="4509986" cy="5760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肘形连接符 11"/>
          <p:cNvCxnSpPr/>
          <p:nvPr/>
        </p:nvCxnSpPr>
        <p:spPr>
          <a:xfrm rot="5400000">
            <a:off x="934610" y="1991337"/>
            <a:ext cx="1454162" cy="1205847"/>
          </a:xfrm>
          <a:prstGeom prst="bentConnector3">
            <a:avLst>
              <a:gd name="adj1" fmla="val -6356"/>
            </a:avLst>
          </a:prstGeom>
          <a:ln>
            <a:solidFill>
              <a:srgbClr val="75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58767" y="3310510"/>
            <a:ext cx="8853657" cy="0"/>
          </a:xfrm>
          <a:prstGeom prst="line">
            <a:avLst/>
          </a:prstGeom>
          <a:ln w="12700">
            <a:solidFill>
              <a:srgbClr val="75C0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377919" y="1441648"/>
            <a:ext cx="4648455" cy="732476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4BACC6"/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rgbClr val="4BACC6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7369" y="836712"/>
            <a:ext cx="10225136" cy="4815011"/>
            <a:chOff x="407369" y="836712"/>
            <a:chExt cx="10225136" cy="4815011"/>
          </a:xfrm>
        </p:grpSpPr>
        <p:sp>
          <p:nvSpPr>
            <p:cNvPr id="8" name="矩形 7"/>
            <p:cNvSpPr/>
            <p:nvPr/>
          </p:nvSpPr>
          <p:spPr>
            <a:xfrm>
              <a:off x="407369" y="836712"/>
              <a:ext cx="10225136" cy="48150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991544" y="4859635"/>
              <a:ext cx="8640961" cy="79208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991544" y="1691283"/>
              <a:ext cx="8640961" cy="79208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991544" y="2483371"/>
              <a:ext cx="8640961" cy="792088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991544" y="3275459"/>
              <a:ext cx="8640961" cy="792088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991544" y="4067547"/>
              <a:ext cx="8640961" cy="792088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hlinkClick r:id="rId1" action="ppaction://hlinksldjump"/>
            </p:cNvPr>
            <p:cNvSpPr txBox="1"/>
            <p:nvPr/>
          </p:nvSpPr>
          <p:spPr>
            <a:xfrm>
              <a:off x="3252169" y="4250472"/>
              <a:ext cx="6348095" cy="491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400">
                <a:spcBef>
                  <a:spcPct val="0"/>
                </a:spcBef>
              </a:pPr>
              <a:r>
                <a:rPr lang="en-US" altLang="zh-CN" sz="2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2020  </a:t>
              </a:r>
              <a:r>
                <a:rPr lang="zh-CN" altLang="en-US" sz="2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新高考</a:t>
              </a:r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Ⅰ</a:t>
              </a:r>
              <a:r>
                <a:rPr lang="en-US" altLang="zh-CN" sz="2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（</a:t>
              </a:r>
              <a:r>
                <a:rPr lang="en-US" altLang="zh-CN" sz="2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14</a:t>
              </a:r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）（</a:t>
              </a:r>
              <a:r>
                <a:rPr lang="en-US" altLang="zh-CN" sz="2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18</a:t>
              </a:r>
              <a:r>
                <a:rPr lang="zh-CN" altLang="en-US" sz="26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32149" y="0"/>
            <a:ext cx="1259395" cy="5651723"/>
          </a:xfrm>
          <a:prstGeom prst="rect">
            <a:avLst/>
          </a:prstGeom>
          <a:solidFill>
            <a:srgbClr val="11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610626" y="1039501"/>
            <a:ext cx="1611952" cy="3841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000" dirty="0">
                <a:solidFill>
                  <a:prstClr val="white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高考</a:t>
            </a:r>
            <a:endParaRPr lang="zh-CN" altLang="en-US" sz="2000" dirty="0">
              <a:solidFill>
                <a:prstClr val="white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>
            <a:endCxn id="32" idx="2"/>
          </p:cNvCxnSpPr>
          <p:nvPr/>
        </p:nvCxnSpPr>
        <p:spPr>
          <a:xfrm>
            <a:off x="1360724" y="1556792"/>
            <a:ext cx="1123" cy="409493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252470" y="1033780"/>
            <a:ext cx="33502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新高考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Ⅱ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2470" y="2632075"/>
            <a:ext cx="6965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新高考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Ⅰ（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88"/>
            <a:ext cx="12189600" cy="68868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773200"/>
            <a:ext cx="12189600" cy="2532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标题 24"/>
          <p:cNvSpPr txBox="1"/>
          <p:nvPr/>
        </p:nvSpPr>
        <p:spPr>
          <a:xfrm>
            <a:off x="1511821" y="2564904"/>
            <a:ext cx="9168359" cy="919025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zh-CN" sz="54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两数列的公共项</a:t>
            </a:r>
            <a:endParaRPr lang="zh-CN" altLang="zh-CN" sz="54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1596000" y="2350454"/>
            <a:ext cx="9000000" cy="12973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  </a:t>
            </a:r>
            <a:endParaRPr lang="zh-CN" altLang="en-US" sz="8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98724" y="2169151"/>
            <a:ext cx="1385136" cy="5759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</a:rPr>
              <a:t>考点一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0" y="1124695"/>
            <a:ext cx="1116124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</a:t>
            </a: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新高考全国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Ⅰ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{2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{3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的公共项从小到大排列得到数列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的前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项和为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23724" y="1844973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endParaRPr lang="zh-CN" altLang="en-US" dirty="0"/>
          </a:p>
        </p:txBody>
      </p:sp>
      <p:grpSp>
        <p:nvGrpSpPr>
          <p:cNvPr id="21" name="组合 21"/>
          <p:cNvGrpSpPr/>
          <p:nvPr/>
        </p:nvGrpSpPr>
        <p:grpSpPr>
          <a:xfrm>
            <a:off x="191135" y="150495"/>
            <a:ext cx="1699260" cy="794385"/>
            <a:chOff x="199518" y="-991840"/>
            <a:chExt cx="3251605" cy="1342862"/>
          </a:xfrm>
          <a:effectLst/>
        </p:grpSpPr>
        <p:sp>
          <p:nvSpPr>
            <p:cNvPr id="22" name="圆角矩形 1031"/>
            <p:cNvSpPr/>
            <p:nvPr/>
          </p:nvSpPr>
          <p:spPr>
            <a:xfrm>
              <a:off x="199518" y="-991840"/>
              <a:ext cx="3251605" cy="991839"/>
            </a:xfrm>
            <a:prstGeom prst="roundRect">
              <a:avLst/>
            </a:prstGeom>
            <a:noFill/>
            <a:ln w="762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23" name="矩形 1032"/>
            <p:cNvSpPr/>
            <p:nvPr/>
          </p:nvSpPr>
          <p:spPr>
            <a:xfrm>
              <a:off x="811027" y="26986"/>
              <a:ext cx="1872208" cy="324036"/>
            </a:xfrm>
            <a:prstGeom prst="rect">
              <a:avLst/>
            </a:prstGeom>
            <a:solidFill>
              <a:srgbClr val="548235">
                <a:lumMod val="75000"/>
              </a:srgbClr>
            </a:solidFill>
            <a:ln w="12700">
              <a:solidFill>
                <a:srgbClr val="548235">
                  <a:lumMod val="75000"/>
                </a:srgbClr>
              </a:solidFill>
              <a:miter lim="800000"/>
            </a:ln>
            <a:effectLst/>
          </p:spPr>
        </p:sp>
        <p:sp>
          <p:nvSpPr>
            <p:cNvPr id="24" name="文本框 5"/>
            <p:cNvSpPr txBox="1"/>
            <p:nvPr/>
          </p:nvSpPr>
          <p:spPr>
            <a:xfrm>
              <a:off x="323458" y="-855514"/>
              <a:ext cx="3127665" cy="7320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kern="1200">
                  <a:solidFill>
                    <a:srgbClr val="0070C0"/>
                  </a:solidFill>
                  <a:latin typeface="方正正粗黑简体"/>
                  <a:ea typeface="方正正粗黑简体"/>
                  <a:cs typeface="Times New Roman" panose="02020603050405020304"/>
                  <a:sym typeface="Times New Roman" panose="02020603050405020304"/>
                </a:rPr>
                <a:t>母题呈现</a:t>
              </a:r>
              <a:endParaRPr lang="en-US" altLang="zh-CN" sz="2400" b="1" kern="1200">
                <a:solidFill>
                  <a:srgbClr val="0070C0"/>
                </a:solidFill>
                <a:latin typeface="方正正粗黑简体"/>
                <a:ea typeface="方正正粗黑简体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0" y="2780665"/>
            <a:ext cx="6096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方法一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　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观察归纳法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)</a:t>
            </a:r>
            <a:endParaRPr lang="zh-CN" altLang="zh-CN" sz="2400" kern="1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数列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{2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1}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的各项为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1,3,5,7,9,11,13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数列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{3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2}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的各项为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1,4,7,10,13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观察归纳可知，两个数列的公共项为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1,7,13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，是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首项为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，公差为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6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的等差数列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，则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a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6(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1)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6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5.</a:t>
            </a:r>
            <a:endParaRPr lang="en-US" altLang="zh-CN" sz="2400" kern="100" dirty="0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Courier New" panose="02070309020205020404" pitchFamily="49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96000" y="2753995"/>
            <a:ext cx="60960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方法二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　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引入参变量法</a:t>
            </a: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令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c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c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则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，即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必为奇数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令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m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t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，则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t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2(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t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1,2,3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4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).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a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t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b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t</a:t>
            </a:r>
            <a:r>
              <a:rPr lang="zh-CN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c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t</a:t>
            </a:r>
            <a:r>
              <a:rPr lang="zh-CN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6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t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5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，即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a</a:t>
            </a:r>
            <a:r>
              <a:rPr lang="en-US" altLang="zh-CN" sz="2400" i="1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6</a:t>
            </a:r>
            <a:r>
              <a:rPr lang="en-US" altLang="zh-CN" sz="24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5.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400" kern="100" dirty="0">
              <a:solidFill>
                <a:srgbClr val="000000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Courier New" panose="02070309020205020404" pitchFamily="49" charset="0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625" y="2537460"/>
            <a:ext cx="12001500" cy="4163695"/>
            <a:chOff x="390000" y="2204864"/>
            <a:chExt cx="9594432" cy="3753190"/>
          </a:xfrm>
        </p:grpSpPr>
        <p:sp>
          <p:nvSpPr>
            <p:cNvPr id="18" name="圆角矩形 17"/>
            <p:cNvSpPr/>
            <p:nvPr/>
          </p:nvSpPr>
          <p:spPr>
            <a:xfrm>
              <a:off x="390000" y="2317754"/>
              <a:ext cx="9594432" cy="3640300"/>
            </a:xfrm>
            <a:prstGeom prst="roundRect">
              <a:avLst>
                <a:gd name="adj" fmla="val 184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2207895" y="480060"/>
            <a:ext cx="96780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小结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：两个等差数列的公共项是等差数列，且公差是两等差数列公差的最小公倍数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000" kern="100" dirty="0">
              <a:solidFill>
                <a:srgbClr val="FF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6986" y="692572"/>
            <a:ext cx="1114050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(1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8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2</a:t>
            </a:r>
            <a:r>
              <a:rPr lang="en-US" altLang="zh-CN" sz="2800" i="1" kern="100" baseline="300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的公共项由小到大排成的数列记为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791585" y="1412875"/>
          <a:ext cx="6136005" cy="76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62" name="文档" r:id="rId1" imgW="8077200" imgH="1009650" progId="Word.Document.12">
                  <p:embed/>
                </p:oleObj>
              </mc:Choice>
              <mc:Fallback>
                <p:oleObj name="文档" r:id="rId1" imgW="8077200" imgH="1009650" progId="Word.Document.12">
                  <p:embed/>
                  <p:pic>
                    <p:nvPicPr>
                      <p:cNvPr id="0" name="图片 6461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91585" y="1412875"/>
                        <a:ext cx="6136005" cy="766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22935" y="3068955"/>
          <a:ext cx="2174240" cy="201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3" imgW="1041400" imgH="965200" progId="Equation.DSMT4">
                  <p:embed/>
                </p:oleObj>
              </mc:Choice>
              <mc:Fallback>
                <p:oleObj name="" r:id="rId3" imgW="1041400" imgH="965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935" y="3068955"/>
                        <a:ext cx="2174240" cy="2014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7035" y="5445125"/>
          <a:ext cx="2795905" cy="872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5" imgW="1384300" imgH="431800" progId="Equation.DSMT4">
                  <p:embed/>
                </p:oleObj>
              </mc:Choice>
              <mc:Fallback>
                <p:oleObj name="" r:id="rId5" imgW="1384300" imgH="4318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035" y="5445125"/>
                        <a:ext cx="2795905" cy="872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35730" y="2708910"/>
          <a:ext cx="7874000" cy="355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7" imgW="4165600" imgH="1879600" progId="Equation.DSMT4">
                  <p:embed/>
                </p:oleObj>
              </mc:Choice>
              <mc:Fallback>
                <p:oleObj name="" r:id="rId7" imgW="4165600" imgH="18796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5730" y="2708910"/>
                        <a:ext cx="7874000" cy="3553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五边形 12"/>
          <p:cNvSpPr/>
          <p:nvPr/>
        </p:nvSpPr>
        <p:spPr>
          <a:xfrm>
            <a:off x="0" y="101230"/>
            <a:ext cx="1257300" cy="533400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510" y="190765"/>
            <a:ext cx="1113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rPr>
              <a:t>变式</a:t>
            </a:r>
            <a:endParaRPr kumimoji="1" lang="en-US" altLang="zh-CN" sz="20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16710" y="300355"/>
            <a:ext cx="8491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结论：等差数列与等比数列公共项按原序排列是等比数列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603515"/>
            <a:ext cx="1257300" cy="533400"/>
            <a:chOff x="1" y="782765"/>
            <a:chExt cx="1257300" cy="533400"/>
          </a:xfrm>
        </p:grpSpPr>
        <p:sp>
          <p:nvSpPr>
            <p:cNvPr id="13" name="五边形 12"/>
            <p:cNvSpPr/>
            <p:nvPr/>
          </p:nvSpPr>
          <p:spPr>
            <a:xfrm>
              <a:off x="1" y="782765"/>
              <a:ext cx="1257300" cy="533400"/>
            </a:xfrm>
            <a:prstGeom prst="homePlate">
              <a:avLst>
                <a:gd name="adj" fmla="val 28683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3511" y="872300"/>
              <a:ext cx="1113790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kumimoji="1" lang="zh-CN" altLang="en-US" sz="2000" dirty="0">
                  <a:solidFill>
                    <a:prstClr val="white"/>
                  </a:solidFill>
                  <a:ea typeface="微软雅黑" panose="020B0503020204020204" pitchFamily="34" charset="-122"/>
                </a:rPr>
                <a:t>变式</a:t>
              </a:r>
              <a:endParaRPr kumimoji="1" lang="en-US" altLang="zh-CN" sz="2000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35231" y="1340272"/>
            <a:ext cx="11140504" cy="13836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(2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若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{2</a:t>
            </a:r>
            <a:r>
              <a:rPr lang="en-US" altLang="zh-CN" sz="28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}</a:t>
            </a:r>
            <a:r>
              <a:rPr lang="zh-CN" alt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中去掉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kern="1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2</a:t>
            </a:r>
            <a:r>
              <a:rPr lang="en-US" altLang="zh-CN" sz="2800" i="1" kern="100" baseline="300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n-</a:t>
            </a:r>
            <a:r>
              <a:rPr lang="en-US" altLang="zh-CN" sz="2800" kern="100" baseline="3000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sym typeface="+mn-ea"/>
              </a:rPr>
              <a:t>1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的项后余下的项按原来的顺序组成数列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{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100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35798" y="3429000"/>
          <a:ext cx="654304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3238500" imgH="1168400" progId="Equation.DSMT4">
                  <p:embed/>
                </p:oleObj>
              </mc:Choice>
              <mc:Fallback>
                <p:oleObj name="" r:id="rId1" imgW="3238500" imgH="11684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35798" y="3429000"/>
                        <a:ext cx="654304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127125" y="2845435"/>
            <a:ext cx="8163560" cy="3552825"/>
            <a:chOff x="390000" y="2204864"/>
            <a:chExt cx="9594432" cy="3140287"/>
          </a:xfrm>
        </p:grpSpPr>
        <p:sp>
          <p:nvSpPr>
            <p:cNvPr id="18" name="圆角矩形 17"/>
            <p:cNvSpPr/>
            <p:nvPr/>
          </p:nvSpPr>
          <p:spPr>
            <a:xfrm>
              <a:off x="390000" y="2317679"/>
              <a:ext cx="9594432" cy="3027472"/>
            </a:xfrm>
            <a:prstGeom prst="roundRect">
              <a:avLst>
                <a:gd name="adj" fmla="val 184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6224" y="670223"/>
            <a:ext cx="11312543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{3n+9}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3</a:t>
            </a:r>
            <a:r>
              <a:rPr lang="en-US" altLang="zh-CN" sz="2800" i="1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n</a:t>
            </a:r>
            <a:r>
              <a:rPr lang="zh-CN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80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  <a:sym typeface="+mn-ea"/>
              </a:rPr>
              <a:t>1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中的所有项分别构成集合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，将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的所有元素按从小到大依次排列构成一个新数列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，求数列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i="1" kern="1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63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3615" y="2598420"/>
            <a:ext cx="11196320" cy="4198620"/>
            <a:chOff x="390000" y="2204864"/>
            <a:chExt cx="9162384" cy="4176464"/>
          </a:xfrm>
        </p:grpSpPr>
        <p:sp>
          <p:nvSpPr>
            <p:cNvPr id="25" name="圆角矩形 24"/>
            <p:cNvSpPr/>
            <p:nvPr/>
          </p:nvSpPr>
          <p:spPr>
            <a:xfrm>
              <a:off x="390000" y="2317754"/>
              <a:ext cx="9162384" cy="4063574"/>
            </a:xfrm>
            <a:prstGeom prst="roundRect">
              <a:avLst>
                <a:gd name="adj" fmla="val 2141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65795" y="2204864"/>
              <a:ext cx="439577" cy="2160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1"/>
            <a:srcRect r="50249"/>
            <a:stretch>
              <a:fillRect/>
            </a:stretch>
          </p:blipFill>
          <p:spPr>
            <a:xfrm>
              <a:off x="954222" y="2204864"/>
              <a:ext cx="262723" cy="195247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1343482" y="2695510"/>
            <a:ext cx="11017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27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243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78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是公共项，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S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60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1415415" y="5445125"/>
          <a:ext cx="7718425" cy="145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442" name="文档" r:id="rId2" imgW="8209915" imgH="1551305" progId="Word.Document.12">
                  <p:embed/>
                </p:oleObj>
              </mc:Choice>
              <mc:Fallback>
                <p:oleObj name="文档" r:id="rId2" imgW="8209915" imgH="1551305" progId="Word.Document.12">
                  <p:embed/>
                  <p:pic>
                    <p:nvPicPr>
                      <p:cNvPr id="0" name="图片 65844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5415" y="5445125"/>
                        <a:ext cx="7718425" cy="145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五边形 12"/>
          <p:cNvSpPr/>
          <p:nvPr/>
        </p:nvSpPr>
        <p:spPr>
          <a:xfrm>
            <a:off x="0" y="172985"/>
            <a:ext cx="1257300" cy="533400"/>
          </a:xfrm>
          <a:prstGeom prst="homePlate">
            <a:avLst>
              <a:gd name="adj" fmla="val 28683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3510" y="262520"/>
            <a:ext cx="1113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defTabSz="914400"/>
            <a:r>
              <a:rPr kumimoji="1" lang="zh-CN" altLang="en-US" sz="2000" dirty="0">
                <a:solidFill>
                  <a:prstClr val="white"/>
                </a:solidFill>
                <a:ea typeface="微软雅黑" panose="020B0503020204020204" pitchFamily="34" charset="-122"/>
              </a:rPr>
              <a:t>变式</a:t>
            </a:r>
            <a:endParaRPr kumimoji="1" lang="en-US" altLang="zh-CN" sz="2000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488"/>
            <a:ext cx="12189600" cy="68868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773200"/>
            <a:ext cx="12189600" cy="2532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标题 24"/>
          <p:cNvSpPr txBox="1"/>
          <p:nvPr/>
        </p:nvSpPr>
        <p:spPr>
          <a:xfrm>
            <a:off x="1465979" y="2679391"/>
            <a:ext cx="9260043" cy="919025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zh-CN" sz="5400" b="1" dirty="0">
                <a:latin typeface="微软雅黑" panose="020B0503020204020204" pitchFamily="34" charset="-122"/>
              </a:rPr>
              <a:t>奇数项、偶数项</a:t>
            </a:r>
            <a:endParaRPr lang="zh-CN" altLang="zh-CN" sz="5400" b="1" dirty="0">
              <a:latin typeface="微软雅黑" panose="020B0503020204020204" pitchFamily="34" charset="-122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1596542" y="2350454"/>
            <a:ext cx="8998917" cy="129737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8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C0504D"/>
                  </a:outerShdw>
                </a:effectLst>
              </a:rPr>
              <a:t>  </a:t>
            </a:r>
            <a:endParaRPr lang="zh-CN" altLang="en-US" sz="8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rgbClr val="C0504D"/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8724" y="2169151"/>
            <a:ext cx="1385136" cy="5759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</a:rPr>
              <a:t>考点二</a:t>
            </a:r>
            <a:endParaRPr lang="en-US" altLang="zh-CN" sz="28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UNIT_PLACING_PICTURE_USER_VIEWPORT" val="{&quot;height&quot;:28800,&quot;width&quot;:16200}"/>
</p:tagLst>
</file>

<file path=ppt/tags/tag2.xml><?xml version="1.0" encoding="utf-8"?>
<p:tagLst xmlns:p="http://schemas.openxmlformats.org/presentationml/2006/main">
  <p:tag name="KSO_WPP_MARK_KEY" val="3242a6a8-07aa-4ff0-8418-4b8da802b7df"/>
  <p:tag name="COMMONDATA" val="eyJoZGlkIjoiNjAzM2I0YjVlYzhkYWUwMTM0ODUyN2Q4ZGQ5NDdiMTY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WPS 演示</Application>
  <PresentationFormat>宽屏</PresentationFormat>
  <Paragraphs>168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35</vt:i4>
      </vt:variant>
      <vt:variant>
        <vt:lpstr>幻灯片标题</vt:lpstr>
      </vt:variant>
      <vt:variant>
        <vt:i4>26</vt:i4>
      </vt:variant>
    </vt:vector>
  </HeadingPairs>
  <TitlesOfParts>
    <vt:vector size="80" baseType="lpstr">
      <vt:lpstr>Arial</vt:lpstr>
      <vt:lpstr>宋体</vt:lpstr>
      <vt:lpstr>Wingdings</vt:lpstr>
      <vt:lpstr>Times New Roman</vt:lpstr>
      <vt:lpstr>微软雅黑</vt:lpstr>
      <vt:lpstr>方正中等线简体</vt:lpstr>
      <vt:lpstr>Courier New</vt:lpstr>
      <vt:lpstr>方正正粗黑简体</vt:lpstr>
      <vt:lpstr>Times New Roman</vt:lpstr>
      <vt:lpstr>楷体_GB2312</vt:lpstr>
      <vt:lpstr>黑体</vt:lpstr>
      <vt:lpstr>仿宋_GB2312</vt:lpstr>
      <vt:lpstr>Arial</vt:lpstr>
      <vt:lpstr>Arial Unicode MS</vt:lpstr>
      <vt:lpstr>Calibri</vt:lpstr>
      <vt:lpstr>仿宋</vt:lpstr>
      <vt:lpstr>Arial Black</vt:lpstr>
      <vt:lpstr>新宋体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付凤</cp:lastModifiedBy>
  <cp:revision>1120</cp:revision>
  <dcterms:created xsi:type="dcterms:W3CDTF">2019-11-13T09:14:00Z</dcterms:created>
  <dcterms:modified xsi:type="dcterms:W3CDTF">2023-03-22T01:59:00Z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BA687EAEE51A4DD783B3B4DCA9550B74</vt:lpwstr>
  </property>
  <property fmtid="{D5CDD505-2E9C-101B-9397-08002B2CF9AE}" pid="3" name="KSOProductBuildVer">
    <vt:lpwstr>2052-11.1.0.13703</vt:lpwstr>
  </property>
</Properties>
</file>