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8" autoAdjust="0"/>
    <p:restoredTop sz="94660"/>
  </p:normalViewPr>
  <p:slideViewPr>
    <p:cSldViewPr snapToGrid="0">
      <p:cViewPr>
        <p:scale>
          <a:sx n="70" d="100"/>
          <a:sy n="70" d="100"/>
        </p:scale>
        <p:origin x="-7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98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6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24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1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0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59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9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13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1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07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89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3A57-183A-4AAC-9541-1C774E4D5C2F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2B38-3AAE-42C3-89CC-580566BEC7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7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454" y="1310881"/>
            <a:ext cx="11782096" cy="2387600"/>
          </a:xfrm>
        </p:spPr>
        <p:txBody>
          <a:bodyPr>
            <a:noAutofit/>
          </a:bodyPr>
          <a:lstStyle/>
          <a:p>
            <a:pPr algn="l"/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2022</a:t>
            </a:r>
            <a:r>
              <a:rPr lang="zh-CN" altLang="en-US" sz="2000" b="1" dirty="0" smtClean="0"/>
              <a:t>全国理科甲卷 第</a:t>
            </a:r>
            <a:r>
              <a:rPr lang="en-US" altLang="zh-CN" sz="2000" b="1" dirty="0" smtClean="0"/>
              <a:t>20</a:t>
            </a:r>
            <a:r>
              <a:rPr lang="zh-CN" altLang="en-US" sz="2000" b="1" dirty="0" smtClean="0"/>
              <a:t>题）</a:t>
            </a:r>
            <a:r>
              <a:rPr lang="zh-CN" altLang="zh-CN" sz="2000" dirty="0" smtClean="0"/>
              <a:t>设</a:t>
            </a:r>
            <a:r>
              <a:rPr lang="zh-CN" altLang="zh-CN" sz="2000" dirty="0"/>
              <a:t>抛物线</a:t>
            </a:r>
            <a:r>
              <a:rPr lang="en-US" altLang="zh-CN" sz="2000" i="1" dirty="0"/>
              <a:t>C</a:t>
            </a:r>
            <a:r>
              <a:rPr lang="en-US" altLang="zh-CN" sz="2000" dirty="0"/>
              <a:t>:</a:t>
            </a:r>
            <a:r>
              <a:rPr lang="en-US" altLang="zh-CN" sz="2000" i="1" dirty="0"/>
              <a:t>y</a:t>
            </a:r>
            <a:r>
              <a:rPr lang="en-US" altLang="zh-CN" sz="2000" baseline="30000" dirty="0"/>
              <a:t>2</a:t>
            </a:r>
            <a:r>
              <a:rPr lang="en-US" altLang="zh-CN" sz="2000" i="1" dirty="0"/>
              <a:t>=</a:t>
            </a:r>
            <a:r>
              <a:rPr lang="en-US" altLang="zh-CN" sz="2000" dirty="0"/>
              <a:t>2</a:t>
            </a:r>
            <a:r>
              <a:rPr lang="en-US" altLang="zh-CN" sz="2000" i="1" dirty="0"/>
              <a:t>px</a:t>
            </a:r>
            <a:r>
              <a:rPr lang="en-US" altLang="zh-CN" sz="2000" dirty="0"/>
              <a:t>(</a:t>
            </a:r>
            <a:r>
              <a:rPr lang="en-US" altLang="zh-CN" sz="2000" i="1" dirty="0"/>
              <a:t>p&gt;</a:t>
            </a:r>
            <a:r>
              <a:rPr lang="en-US" altLang="zh-CN" sz="2000" dirty="0"/>
              <a:t>0)</a:t>
            </a:r>
            <a:r>
              <a:rPr lang="zh-CN" altLang="zh-CN" sz="2000" dirty="0"/>
              <a:t>的焦点为</a:t>
            </a:r>
            <a:r>
              <a:rPr lang="en-US" altLang="zh-CN" sz="2000" i="1" dirty="0"/>
              <a:t>F</a:t>
            </a:r>
            <a:r>
              <a:rPr lang="en-US" altLang="zh-CN" sz="2000" dirty="0"/>
              <a:t>,</a:t>
            </a:r>
            <a:r>
              <a:rPr lang="zh-CN" altLang="zh-CN" sz="2000" dirty="0"/>
              <a:t>点</a:t>
            </a:r>
            <a:r>
              <a:rPr lang="en-US" altLang="zh-CN" sz="2000" i="1" dirty="0"/>
              <a:t>D</a:t>
            </a:r>
            <a:r>
              <a:rPr lang="en-US" altLang="zh-CN" sz="2000" dirty="0"/>
              <a:t>(</a:t>
            </a:r>
            <a:r>
              <a:rPr lang="en-US" altLang="zh-CN" sz="2000" i="1" dirty="0"/>
              <a:t>p</a:t>
            </a:r>
            <a:r>
              <a:rPr lang="en-US" altLang="zh-CN" sz="2000" dirty="0"/>
              <a:t>,0),</a:t>
            </a:r>
            <a:r>
              <a:rPr lang="zh-CN" altLang="zh-CN" sz="2000" dirty="0"/>
              <a:t>过</a:t>
            </a:r>
            <a:r>
              <a:rPr lang="en-US" altLang="zh-CN" sz="2000" i="1" dirty="0"/>
              <a:t>F</a:t>
            </a:r>
            <a:r>
              <a:rPr lang="zh-CN" altLang="zh-CN" sz="2000" dirty="0"/>
              <a:t>的直线交</a:t>
            </a:r>
            <a:r>
              <a:rPr lang="en-US" altLang="zh-CN" sz="2000" i="1" dirty="0"/>
              <a:t>C</a:t>
            </a:r>
            <a:r>
              <a:rPr lang="zh-CN" altLang="zh-CN" sz="2000" dirty="0"/>
              <a:t>于</a:t>
            </a:r>
            <a:r>
              <a:rPr lang="en-US" altLang="zh-CN" sz="2000" i="1" dirty="0"/>
              <a:t>M</a:t>
            </a:r>
            <a:r>
              <a:rPr lang="en-US" altLang="zh-CN" sz="2000" dirty="0"/>
              <a:t>,</a:t>
            </a:r>
            <a:r>
              <a:rPr lang="en-US" altLang="zh-CN" sz="2000" i="1" dirty="0"/>
              <a:t>N</a:t>
            </a:r>
            <a:r>
              <a:rPr lang="zh-CN" altLang="zh-CN" sz="2000" dirty="0"/>
              <a:t>两点</a:t>
            </a:r>
            <a:r>
              <a:rPr lang="en-US" altLang="zh-CN" sz="2000" i="1" dirty="0" smtClean="0"/>
              <a:t>.</a:t>
            </a:r>
            <a:r>
              <a:rPr lang="zh-CN" altLang="zh-CN" sz="2000" dirty="0" smtClean="0"/>
              <a:t>当直线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i="1" dirty="0" smtClean="0"/>
              <a:t>MD</a:t>
            </a:r>
            <a:r>
              <a:rPr lang="zh-CN" altLang="zh-CN" sz="2000" dirty="0"/>
              <a:t>垂直于</a:t>
            </a:r>
            <a:r>
              <a:rPr lang="en-US" altLang="zh-CN" sz="2000" i="1" dirty="0" smtClean="0"/>
              <a:t>x</a:t>
            </a:r>
            <a:r>
              <a:rPr lang="zh-CN" altLang="zh-CN" sz="2000" dirty="0" smtClean="0"/>
              <a:t>轴</a:t>
            </a:r>
            <a:r>
              <a:rPr lang="zh-CN" altLang="zh-CN" sz="2000" dirty="0"/>
              <a:t>时</a:t>
            </a:r>
            <a:r>
              <a:rPr lang="en-US" altLang="zh-CN" sz="2000" dirty="0"/>
              <a:t>,|MF|=3</a:t>
            </a:r>
            <a:r>
              <a:rPr lang="en-US" altLang="zh-CN" sz="2000" i="1" dirty="0" smtClean="0"/>
              <a:t>.</a:t>
            </a:r>
            <a:br>
              <a:rPr lang="en-US" altLang="zh-CN" sz="2000" i="1" dirty="0" smtClean="0"/>
            </a:br>
            <a:r>
              <a:rPr lang="zh-CN" altLang="zh-CN" sz="2000" dirty="0"/>
              <a:t/>
            </a:r>
            <a:br>
              <a:rPr lang="zh-CN" altLang="zh-CN" sz="2000" dirty="0"/>
            </a:br>
            <a:r>
              <a:rPr lang="en-US" altLang="zh-CN" sz="2000" dirty="0"/>
              <a:t>(1)</a:t>
            </a:r>
            <a:r>
              <a:rPr lang="zh-CN" altLang="zh-CN" sz="2000" dirty="0"/>
              <a:t>求</a:t>
            </a:r>
            <a:r>
              <a:rPr lang="en-US" altLang="zh-CN" sz="2000" i="1" dirty="0"/>
              <a:t>C</a:t>
            </a:r>
            <a:r>
              <a:rPr lang="zh-CN" altLang="zh-CN" sz="2000" dirty="0"/>
              <a:t>的方程</a:t>
            </a:r>
            <a:r>
              <a:rPr lang="en-US" altLang="zh-CN" sz="2000" dirty="0" smtClean="0"/>
              <a:t>;</a:t>
            </a:r>
            <a:br>
              <a:rPr lang="en-US" altLang="zh-CN" sz="2000" dirty="0" smtClean="0"/>
            </a:br>
            <a:r>
              <a:rPr lang="zh-CN" altLang="zh-CN" sz="2000" dirty="0"/>
              <a:t/>
            </a:r>
            <a:br>
              <a:rPr lang="zh-CN" altLang="zh-CN" sz="2000" dirty="0"/>
            </a:br>
            <a:r>
              <a:rPr lang="en-US" altLang="zh-CN" sz="2000" dirty="0"/>
              <a:t>(2)</a:t>
            </a:r>
            <a:r>
              <a:rPr lang="zh-CN" altLang="zh-CN" sz="2000" dirty="0"/>
              <a:t>设直线</a:t>
            </a:r>
            <a:r>
              <a:rPr lang="en-US" altLang="zh-CN" sz="2000" i="1" dirty="0"/>
              <a:t>MD</a:t>
            </a:r>
            <a:r>
              <a:rPr lang="en-US" altLang="zh-CN" sz="2000" dirty="0"/>
              <a:t>,</a:t>
            </a:r>
            <a:r>
              <a:rPr lang="en-US" altLang="zh-CN" sz="2000" i="1" dirty="0"/>
              <a:t>ND</a:t>
            </a:r>
            <a:r>
              <a:rPr lang="zh-CN" altLang="zh-CN" sz="2000" dirty="0"/>
              <a:t>与</a:t>
            </a:r>
            <a:r>
              <a:rPr lang="en-US" altLang="zh-CN" sz="2000" i="1" dirty="0"/>
              <a:t>C</a:t>
            </a:r>
            <a:r>
              <a:rPr lang="zh-CN" altLang="zh-CN" sz="2000" dirty="0"/>
              <a:t>的另一个交点分别为</a:t>
            </a:r>
            <a:r>
              <a:rPr lang="en-US" altLang="zh-CN" sz="2000" i="1" dirty="0"/>
              <a:t>A</a:t>
            </a:r>
            <a:r>
              <a:rPr lang="en-US" altLang="zh-CN" sz="2000" dirty="0"/>
              <a:t>,</a:t>
            </a:r>
            <a:r>
              <a:rPr lang="en-US" altLang="zh-CN" sz="2000" i="1" dirty="0"/>
              <a:t>B</a:t>
            </a:r>
            <a:r>
              <a:rPr lang="en-US" altLang="zh-CN" sz="2000" dirty="0"/>
              <a:t>,</a:t>
            </a:r>
            <a:r>
              <a:rPr lang="zh-CN" altLang="zh-CN" sz="2000" dirty="0"/>
              <a:t>记直线</a:t>
            </a:r>
            <a:r>
              <a:rPr lang="en-US" altLang="zh-CN" sz="2000" i="1" dirty="0"/>
              <a:t>MN</a:t>
            </a:r>
            <a:r>
              <a:rPr lang="en-US" altLang="zh-CN" sz="2000" dirty="0"/>
              <a:t>,</a:t>
            </a:r>
            <a:r>
              <a:rPr lang="en-US" altLang="zh-CN" sz="2000" i="1" dirty="0"/>
              <a:t>AB</a:t>
            </a:r>
            <a:r>
              <a:rPr lang="zh-CN" altLang="zh-CN" sz="2000" dirty="0"/>
              <a:t>的倾斜角分别为</a:t>
            </a:r>
            <a:r>
              <a:rPr lang="en-US" altLang="zh-CN" sz="2000" dirty="0"/>
              <a:t>α,β.</a:t>
            </a:r>
            <a:r>
              <a:rPr lang="zh-CN" altLang="zh-CN" sz="2000" dirty="0"/>
              <a:t>当</a:t>
            </a:r>
            <a:r>
              <a:rPr lang="en-US" altLang="zh-CN" sz="2000" dirty="0"/>
              <a:t>α-β</a:t>
            </a:r>
            <a:r>
              <a:rPr lang="zh-CN" altLang="zh-CN" sz="2000" dirty="0"/>
              <a:t>取得最大值时</a:t>
            </a:r>
            <a:r>
              <a:rPr lang="en-US" altLang="zh-CN" sz="2000" dirty="0"/>
              <a:t>,</a:t>
            </a:r>
            <a:r>
              <a:rPr lang="zh-CN" altLang="zh-CN" sz="2000" dirty="0"/>
              <a:t>求</a:t>
            </a:r>
            <a:r>
              <a:rPr lang="zh-CN" altLang="zh-CN" sz="2000" dirty="0" smtClean="0"/>
              <a:t>直线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i="1" dirty="0" smtClean="0"/>
              <a:t>AB</a:t>
            </a:r>
            <a:r>
              <a:rPr lang="zh-CN" altLang="zh-CN" sz="2000" dirty="0"/>
              <a:t>的方程</a:t>
            </a:r>
            <a:r>
              <a:rPr lang="en-US" altLang="zh-CN" sz="2000" i="1" dirty="0" smtClean="0"/>
              <a:t>.</a:t>
            </a:r>
            <a:br>
              <a:rPr lang="en-US" altLang="zh-CN" sz="2000" i="1" dirty="0" smtClean="0"/>
            </a:br>
            <a:r>
              <a:rPr lang="zh-CN" altLang="zh-CN" sz="2000" dirty="0"/>
              <a:t/>
            </a:r>
            <a:br>
              <a:rPr lang="zh-CN" altLang="zh-CN" sz="2000" dirty="0"/>
            </a:br>
            <a:endParaRPr lang="zh-CN" altLang="en-US" sz="1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460593"/>
            <a:ext cx="8379725" cy="2625608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/>
              <a:t>分析：该题第（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）问利用抛物线的定义求得</a:t>
            </a:r>
            <a:r>
              <a:rPr lang="en-US" altLang="zh-CN" dirty="0" smtClean="0"/>
              <a:t>p=2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第（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）问为蝴蝶模型，</a:t>
            </a:r>
            <a:r>
              <a:rPr lang="zh-CN" altLang="en-US" b="1" dirty="0" smtClean="0">
                <a:solidFill>
                  <a:srgbClr val="C00000"/>
                </a:solidFill>
              </a:rPr>
              <a:t>特征：</a:t>
            </a:r>
            <a:r>
              <a:rPr lang="zh-CN" altLang="en-US" b="1" dirty="0" smtClean="0">
                <a:solidFill>
                  <a:srgbClr val="FF0000"/>
                </a:solidFill>
              </a:rPr>
              <a:t>点多，线多，参数多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l"/>
            <a:r>
              <a:rPr lang="zh-CN" altLang="zh-CN" dirty="0" smtClean="0"/>
              <a:t>倾斜角</a:t>
            </a:r>
            <a:r>
              <a:rPr lang="en-US" altLang="zh-CN" dirty="0" smtClean="0"/>
              <a:t>α-β</a:t>
            </a:r>
            <a:r>
              <a:rPr lang="zh-CN" altLang="en-US" dirty="0" smtClean="0"/>
              <a:t>的大小，用</a:t>
            </a:r>
            <a:r>
              <a:rPr lang="en-US" altLang="zh-CN" dirty="0" smtClean="0"/>
              <a:t>tan</a:t>
            </a:r>
            <a:r>
              <a:rPr lang="en-US" altLang="zh-CN" i="1" dirty="0" smtClean="0"/>
              <a:t> </a:t>
            </a:r>
            <a:r>
              <a:rPr lang="zh-CN" altLang="en-US" i="1" dirty="0" smtClean="0"/>
              <a:t>（</a:t>
            </a:r>
            <a:r>
              <a:rPr lang="en-US" altLang="zh-CN" dirty="0" smtClean="0"/>
              <a:t>α-β</a:t>
            </a:r>
            <a:r>
              <a:rPr lang="zh-CN" altLang="en-US" i="1" dirty="0" smtClean="0"/>
              <a:t>）</a:t>
            </a:r>
            <a:r>
              <a:rPr lang="zh-CN" altLang="en-US" dirty="0" smtClean="0"/>
              <a:t>来刻画，即转化为建立直线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MN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AB</a:t>
            </a:r>
            <a:r>
              <a:rPr lang="zh-CN" altLang="en-US" dirty="0" smtClean="0"/>
              <a:t>的斜率关系。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77" y="2944903"/>
            <a:ext cx="3224954" cy="30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4828" y="-17742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推广：</a:t>
            </a:r>
            <a:endParaRPr lang="zh-CN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17785" r="2740" b="43202"/>
          <a:stretch/>
        </p:blipFill>
        <p:spPr bwMode="auto">
          <a:xfrm>
            <a:off x="0" y="859810"/>
            <a:ext cx="11204812" cy="26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3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0193" r="9394" b="15202"/>
          <a:stretch/>
        </p:blipFill>
        <p:spPr bwMode="auto">
          <a:xfrm>
            <a:off x="736978" y="150121"/>
            <a:ext cx="9758149" cy="514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84963" r="64113" b="2457"/>
          <a:stretch/>
        </p:blipFill>
        <p:spPr bwMode="auto">
          <a:xfrm>
            <a:off x="780233" y="5377219"/>
            <a:ext cx="3082120" cy="86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2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61127" r="10512" b="19436"/>
          <a:stretch/>
        </p:blipFill>
        <p:spPr bwMode="auto">
          <a:xfrm>
            <a:off x="655092" y="1652354"/>
            <a:ext cx="10218120" cy="142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t="42046" r="16840" b="36771"/>
          <a:stretch/>
        </p:blipFill>
        <p:spPr bwMode="auto">
          <a:xfrm>
            <a:off x="764274" y="518615"/>
            <a:ext cx="8718533" cy="155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79111" r="45521" b="3638"/>
          <a:stretch/>
        </p:blipFill>
        <p:spPr bwMode="auto">
          <a:xfrm>
            <a:off x="655092" y="3123954"/>
            <a:ext cx="5927326" cy="132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4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615" y="532263"/>
            <a:ext cx="893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反思</a:t>
            </a:r>
            <a:r>
              <a:rPr lang="en-US" altLang="zh-CN" sz="2400" dirty="0" smtClean="0">
                <a:solidFill>
                  <a:srgbClr val="C00000"/>
                </a:solidFill>
              </a:rPr>
              <a:t>2</a:t>
            </a:r>
            <a:r>
              <a:rPr lang="zh-CN" altLang="en-US" sz="2400" dirty="0" smtClean="0">
                <a:solidFill>
                  <a:srgbClr val="C00000"/>
                </a:solidFill>
              </a:rPr>
              <a:t>：原题可以推广至其它圆锥曲线当中，比如椭圆；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993928"/>
            <a:ext cx="8660841" cy="34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3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6" t="13793" r="2047" b="26131"/>
          <a:stretch/>
        </p:blipFill>
        <p:spPr bwMode="auto">
          <a:xfrm>
            <a:off x="327547" y="1426305"/>
            <a:ext cx="6523630" cy="4565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30" y="777910"/>
            <a:ext cx="3651978" cy="34119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64524" y="4462817"/>
            <a:ext cx="465093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431" y="286599"/>
            <a:ext cx="893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反思</a:t>
            </a:r>
            <a:r>
              <a:rPr lang="en-US" altLang="zh-CN" sz="2400" dirty="0">
                <a:solidFill>
                  <a:srgbClr val="C00000"/>
                </a:solidFill>
              </a:rPr>
              <a:t>3</a:t>
            </a:r>
            <a:r>
              <a:rPr lang="zh-CN" altLang="en-US" sz="2400" dirty="0" smtClean="0">
                <a:solidFill>
                  <a:srgbClr val="C00000"/>
                </a:solidFill>
              </a:rPr>
              <a:t>：定点与定直线问题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7786048" y="1774198"/>
            <a:ext cx="975815" cy="473577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833815" y="1064514"/>
            <a:ext cx="2320121" cy="532262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7786048" y="1064514"/>
            <a:ext cx="20471" cy="579348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614149" y="3613303"/>
            <a:ext cx="3125338" cy="252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11957" y="4475399"/>
            <a:ext cx="3125338" cy="252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5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微信截图_202211200951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3" y="892200"/>
            <a:ext cx="8120417" cy="26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12921" r="49744" b="42082"/>
          <a:stretch/>
        </p:blipFill>
        <p:spPr bwMode="auto">
          <a:xfrm>
            <a:off x="8447285" y="1023569"/>
            <a:ext cx="3703771" cy="225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32013" y="1023569"/>
            <a:ext cx="586853" cy="313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4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0832" y="2112695"/>
            <a:ext cx="4632701" cy="8510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/>
              <a:t>倾</a:t>
            </a:r>
            <a:r>
              <a:rPr lang="zh-CN" altLang="en-US" dirty="0" smtClean="0">
                <a:solidFill>
                  <a:prstClr val="black"/>
                </a:solidFill>
              </a:rPr>
              <a:t>设直线</a:t>
            </a:r>
            <a:r>
              <a:rPr lang="en-US" altLang="zh-CN" dirty="0" smtClean="0">
                <a:solidFill>
                  <a:prstClr val="black"/>
                </a:solidFill>
              </a:rPr>
              <a:t>MN 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x=my+1</a:t>
            </a:r>
            <a:r>
              <a:rPr lang="zh-CN" altLang="en-US" dirty="0" smtClean="0">
                <a:solidFill>
                  <a:prstClr val="black"/>
                </a:solidFill>
              </a:rPr>
              <a:t>，联立抛物线方程</a:t>
            </a:r>
            <a:r>
              <a:rPr lang="en-US" altLang="zh-CN" i="1" dirty="0" smtClean="0"/>
              <a:t>β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62188"/>
            <a:ext cx="7966129" cy="109132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法一：从直线方程入手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（线参法）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86" y="184123"/>
            <a:ext cx="3217594" cy="30061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11541" y="1022123"/>
            <a:ext cx="2231756" cy="665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/>
              <a:t>倾</a:t>
            </a:r>
            <a:r>
              <a:rPr lang="zh-CN" altLang="zh-CN" sz="2000" dirty="0">
                <a:solidFill>
                  <a:prstClr val="black"/>
                </a:solidFill>
              </a:rPr>
              <a:t>倾斜角</a:t>
            </a:r>
            <a:r>
              <a:rPr lang="en-US" altLang="zh-CN" sz="2000" dirty="0" smtClean="0">
                <a:solidFill>
                  <a:prstClr val="black"/>
                </a:solidFill>
              </a:rPr>
              <a:t>α-β</a:t>
            </a:r>
            <a:r>
              <a:rPr lang="zh-CN" altLang="en-US" sz="2000" dirty="0" smtClean="0">
                <a:solidFill>
                  <a:prstClr val="black"/>
                </a:solidFill>
              </a:rPr>
              <a:t>最大</a:t>
            </a:r>
            <a:r>
              <a:rPr lang="zh-CN" altLang="zh-CN" sz="1600" dirty="0" smtClean="0"/>
              <a:t>斜角</a:t>
            </a:r>
            <a:r>
              <a:rPr lang="en-US" altLang="zh-CN" sz="1600" i="1" dirty="0" smtClean="0"/>
              <a:t>α-β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35332" y="3587712"/>
            <a:ext cx="5426987" cy="8510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/>
              <a:t>倾</a:t>
            </a:r>
            <a:r>
              <a:rPr lang="zh-CN" altLang="en-US" dirty="0" smtClean="0">
                <a:solidFill>
                  <a:prstClr val="black"/>
                </a:solidFill>
              </a:rPr>
              <a:t>韦达定理得出</a:t>
            </a:r>
            <a:r>
              <a:rPr lang="en-US" altLang="zh-CN" dirty="0" smtClean="0">
                <a:solidFill>
                  <a:prstClr val="black"/>
                </a:solidFill>
              </a:rPr>
              <a:t>M</a:t>
            </a:r>
            <a:r>
              <a:rPr lang="zh-CN" altLang="en-US" dirty="0" smtClean="0">
                <a:solidFill>
                  <a:prstClr val="black"/>
                </a:solidFill>
              </a:rPr>
              <a:t>、</a:t>
            </a:r>
            <a:r>
              <a:rPr lang="en-US" altLang="zh-CN" dirty="0" smtClean="0">
                <a:solidFill>
                  <a:prstClr val="black"/>
                </a:solidFill>
              </a:rPr>
              <a:t>N</a:t>
            </a:r>
            <a:r>
              <a:rPr lang="zh-CN" altLang="en-US" dirty="0" smtClean="0">
                <a:solidFill>
                  <a:prstClr val="black"/>
                </a:solidFill>
              </a:rPr>
              <a:t>的坐标关系（纵坐标之积为定值）</a:t>
            </a:r>
            <a:r>
              <a:rPr lang="en-US" altLang="zh-CN" i="1" dirty="0" smtClean="0"/>
              <a:t>β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864" y="4884023"/>
            <a:ext cx="5505121" cy="1578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/>
              <a:t>倾</a:t>
            </a:r>
            <a:endParaRPr lang="en-US" altLang="zh-CN" dirty="0" smtClean="0"/>
          </a:p>
          <a:p>
            <a:pPr algn="ctr"/>
            <a:endParaRPr lang="en-US" altLang="zh-CN" dirty="0">
              <a:solidFill>
                <a:prstClr val="black"/>
              </a:solidFill>
            </a:endParaRPr>
          </a:p>
          <a:p>
            <a:pPr algn="ctr"/>
            <a:r>
              <a:rPr lang="zh-CN" altLang="en-US" dirty="0" smtClean="0">
                <a:solidFill>
                  <a:prstClr val="black"/>
                </a:solidFill>
              </a:rPr>
              <a:t>设直线</a:t>
            </a:r>
            <a:r>
              <a:rPr lang="en-US" altLang="zh-CN" dirty="0" smtClean="0">
                <a:solidFill>
                  <a:prstClr val="black"/>
                </a:solidFill>
              </a:rPr>
              <a:t>MD 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x=ny+1</a:t>
            </a:r>
            <a:r>
              <a:rPr lang="zh-CN" altLang="en-US" dirty="0" smtClean="0">
                <a:solidFill>
                  <a:prstClr val="black"/>
                </a:solidFill>
              </a:rPr>
              <a:t>，联立抛物线方程，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algn="ctr"/>
            <a:r>
              <a:rPr lang="zh-CN" altLang="en-US" dirty="0" smtClean="0">
                <a:solidFill>
                  <a:prstClr val="black"/>
                </a:solidFill>
              </a:rPr>
              <a:t>得出</a:t>
            </a:r>
            <a:r>
              <a:rPr lang="en-US" altLang="zh-CN" dirty="0" smtClean="0">
                <a:solidFill>
                  <a:prstClr val="black"/>
                </a:solidFill>
              </a:rPr>
              <a:t>M</a:t>
            </a:r>
            <a:r>
              <a:rPr lang="zh-CN" altLang="en-US" dirty="0" smtClean="0">
                <a:solidFill>
                  <a:prstClr val="black"/>
                </a:solidFill>
              </a:rPr>
              <a:t>、</a:t>
            </a:r>
            <a:r>
              <a:rPr lang="en-US" altLang="zh-CN" dirty="0" smtClean="0">
                <a:solidFill>
                  <a:prstClr val="black"/>
                </a:solidFill>
              </a:rPr>
              <a:t>A</a:t>
            </a:r>
            <a:r>
              <a:rPr lang="zh-CN" altLang="en-US" dirty="0" smtClean="0">
                <a:solidFill>
                  <a:prstClr val="black"/>
                </a:solidFill>
              </a:rPr>
              <a:t>的坐标关系</a:t>
            </a:r>
            <a:endParaRPr lang="en-US" altLang="zh-CN" dirty="0">
              <a:solidFill>
                <a:prstClr val="black"/>
              </a:solidFill>
            </a:endParaRPr>
          </a:p>
          <a:p>
            <a:pPr algn="ctr"/>
            <a:r>
              <a:rPr lang="zh-CN" altLang="en-US" dirty="0" smtClean="0">
                <a:solidFill>
                  <a:prstClr val="black"/>
                </a:solidFill>
              </a:rPr>
              <a:t>设直线</a:t>
            </a:r>
            <a:r>
              <a:rPr lang="en-US" altLang="zh-CN" dirty="0" smtClean="0">
                <a:solidFill>
                  <a:prstClr val="black"/>
                </a:solidFill>
              </a:rPr>
              <a:t>MD 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x=ty+1</a:t>
            </a:r>
            <a:r>
              <a:rPr lang="zh-CN" altLang="en-US" dirty="0" smtClean="0">
                <a:solidFill>
                  <a:prstClr val="black"/>
                </a:solidFill>
              </a:rPr>
              <a:t>，联立抛物线方程，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algn="ctr"/>
            <a:r>
              <a:rPr lang="zh-CN" altLang="en-US" dirty="0" smtClean="0">
                <a:solidFill>
                  <a:prstClr val="black"/>
                </a:solidFill>
              </a:rPr>
              <a:t>得出</a:t>
            </a:r>
            <a:r>
              <a:rPr lang="en-US" altLang="zh-CN" dirty="0" smtClean="0">
                <a:solidFill>
                  <a:prstClr val="black"/>
                </a:solidFill>
              </a:rPr>
              <a:t>N</a:t>
            </a:r>
            <a:r>
              <a:rPr lang="zh-CN" altLang="en-US" dirty="0" smtClean="0">
                <a:solidFill>
                  <a:prstClr val="black"/>
                </a:solidFill>
              </a:rPr>
              <a:t>、</a:t>
            </a:r>
            <a:r>
              <a:rPr lang="en-US" altLang="zh-CN" dirty="0" smtClean="0">
                <a:solidFill>
                  <a:prstClr val="black"/>
                </a:solidFill>
              </a:rPr>
              <a:t>B</a:t>
            </a:r>
            <a:r>
              <a:rPr lang="zh-CN" altLang="en-US" dirty="0" smtClean="0">
                <a:solidFill>
                  <a:prstClr val="black"/>
                </a:solidFill>
              </a:rPr>
              <a:t>的坐标关系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algn="ctr"/>
            <a:r>
              <a:rPr lang="en-US" altLang="zh-CN" i="1" dirty="0" smtClean="0"/>
              <a:t>β</a:t>
            </a:r>
            <a:endParaRPr lang="zh-CN" altLang="en-US" dirty="0" smtClean="0"/>
          </a:p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19464" y="1060987"/>
            <a:ext cx="2231756" cy="665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 smtClean="0"/>
              <a:t>斜</a:t>
            </a:r>
            <a:r>
              <a:rPr lang="en-US" altLang="zh-CN" sz="2000" dirty="0" smtClean="0">
                <a:solidFill>
                  <a:prstClr val="black"/>
                </a:solidFill>
              </a:rPr>
              <a:t>tan</a:t>
            </a:r>
            <a:r>
              <a:rPr lang="zh-CN" altLang="en-US" sz="2000" dirty="0" smtClean="0">
                <a:solidFill>
                  <a:prstClr val="black"/>
                </a:solidFill>
              </a:rPr>
              <a:t>（</a:t>
            </a:r>
            <a:r>
              <a:rPr lang="en-US" altLang="zh-CN" sz="2000" dirty="0" smtClean="0">
                <a:solidFill>
                  <a:prstClr val="black"/>
                </a:solidFill>
              </a:rPr>
              <a:t>α-β</a:t>
            </a:r>
            <a:r>
              <a:rPr lang="zh-CN" altLang="en-US" sz="2000" dirty="0" smtClean="0">
                <a:solidFill>
                  <a:prstClr val="black"/>
                </a:solidFill>
              </a:rPr>
              <a:t>）刻画</a:t>
            </a:r>
            <a:r>
              <a:rPr lang="en-US" altLang="zh-CN" sz="1600" dirty="0" smtClean="0"/>
              <a:t>β</a:t>
            </a:r>
            <a:endParaRPr lang="zh-CN" altLang="en-US" sz="1600" dirty="0" smtClean="0"/>
          </a:p>
          <a:p>
            <a:pPr algn="ctr"/>
            <a:r>
              <a:rPr lang="zh-CN" altLang="zh-CN" sz="1600" dirty="0" smtClean="0"/>
              <a:t>角</a:t>
            </a:r>
            <a:r>
              <a:rPr lang="en-US" altLang="zh-CN" sz="1600" i="1" dirty="0" smtClean="0"/>
              <a:t>α-β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6353869" y="3232084"/>
            <a:ext cx="3162947" cy="8510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/>
              <a:t>倾</a:t>
            </a:r>
            <a:r>
              <a:rPr lang="zh-CN" altLang="en-US" dirty="0">
                <a:solidFill>
                  <a:schemeClr val="tx1"/>
                </a:solidFill>
              </a:rPr>
              <a:t>建立</a:t>
            </a:r>
            <a:r>
              <a:rPr lang="zh-CN" altLang="en-US" dirty="0" smtClean="0">
                <a:solidFill>
                  <a:prstClr val="black"/>
                </a:solidFill>
              </a:rPr>
              <a:t>直线</a:t>
            </a:r>
            <a:r>
              <a:rPr lang="en-US" altLang="zh-CN" dirty="0" smtClean="0">
                <a:solidFill>
                  <a:prstClr val="black"/>
                </a:solidFill>
              </a:rPr>
              <a:t>MN </a:t>
            </a:r>
            <a:r>
              <a:rPr lang="zh-CN" altLang="en-US" dirty="0" smtClean="0">
                <a:solidFill>
                  <a:prstClr val="black"/>
                </a:solidFill>
              </a:rPr>
              <a:t>和</a:t>
            </a:r>
            <a:r>
              <a:rPr lang="en-US" altLang="zh-CN" dirty="0" smtClean="0">
                <a:solidFill>
                  <a:prstClr val="black"/>
                </a:solidFill>
              </a:rPr>
              <a:t>AB</a:t>
            </a:r>
            <a:r>
              <a:rPr lang="zh-CN" altLang="en-US" dirty="0" smtClean="0">
                <a:solidFill>
                  <a:prstClr val="black"/>
                </a:solidFill>
              </a:rPr>
              <a:t>的斜率关系</a:t>
            </a:r>
            <a:r>
              <a:rPr lang="en-US" altLang="zh-CN" i="1" dirty="0" smtClean="0"/>
              <a:t>β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28032" y="5247890"/>
            <a:ext cx="3614620" cy="8510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/>
              <a:t>倾</a:t>
            </a:r>
            <a:r>
              <a:rPr lang="en-US" altLang="zh-CN" dirty="0" smtClean="0">
                <a:solidFill>
                  <a:prstClr val="black"/>
                </a:solidFill>
              </a:rPr>
              <a:t>A</a:t>
            </a:r>
            <a:r>
              <a:rPr lang="zh-CN" altLang="en-US" dirty="0" smtClean="0">
                <a:solidFill>
                  <a:prstClr val="black"/>
                </a:solidFill>
              </a:rPr>
              <a:t>、</a:t>
            </a:r>
            <a:r>
              <a:rPr lang="en-US" altLang="zh-CN" dirty="0" smtClean="0">
                <a:solidFill>
                  <a:prstClr val="black"/>
                </a:solidFill>
              </a:rPr>
              <a:t>B</a:t>
            </a:r>
            <a:r>
              <a:rPr lang="zh-CN" altLang="en-US" dirty="0" smtClean="0">
                <a:solidFill>
                  <a:prstClr val="black"/>
                </a:solidFill>
              </a:rPr>
              <a:t>坐标和</a:t>
            </a:r>
            <a:r>
              <a:rPr lang="en-US" altLang="zh-CN" dirty="0" smtClean="0">
                <a:solidFill>
                  <a:prstClr val="black"/>
                </a:solidFill>
              </a:rPr>
              <a:t>M</a:t>
            </a:r>
            <a:r>
              <a:rPr lang="zh-CN" altLang="en-US" dirty="0" smtClean="0">
                <a:solidFill>
                  <a:prstClr val="black"/>
                </a:solidFill>
              </a:rPr>
              <a:t>、</a:t>
            </a:r>
            <a:r>
              <a:rPr lang="en-US" altLang="zh-CN" dirty="0" smtClean="0">
                <a:solidFill>
                  <a:prstClr val="black"/>
                </a:solidFill>
              </a:rPr>
              <a:t>N</a:t>
            </a:r>
            <a:r>
              <a:rPr lang="zh-CN" altLang="en-US" dirty="0" smtClean="0">
                <a:solidFill>
                  <a:prstClr val="black"/>
                </a:solidFill>
              </a:rPr>
              <a:t>坐标的关系</a:t>
            </a:r>
            <a:r>
              <a:rPr lang="en-US" altLang="zh-CN" i="1" dirty="0" smtClean="0"/>
              <a:t>β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5" idx="2"/>
            <a:endCxn id="6" idx="0"/>
          </p:cNvCxnSpPr>
          <p:nvPr/>
        </p:nvCxnSpPr>
        <p:spPr>
          <a:xfrm>
            <a:off x="2427419" y="1687178"/>
            <a:ext cx="19764" cy="42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6" idx="2"/>
          </p:cNvCxnSpPr>
          <p:nvPr/>
        </p:nvCxnSpPr>
        <p:spPr>
          <a:xfrm flipH="1">
            <a:off x="2447182" y="2963729"/>
            <a:ext cx="1" cy="623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2483804" y="4431244"/>
            <a:ext cx="3735" cy="445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5" idx="3"/>
            <a:endCxn id="9" idx="1"/>
          </p:cNvCxnSpPr>
          <p:nvPr/>
        </p:nvCxnSpPr>
        <p:spPr>
          <a:xfrm>
            <a:off x="3543297" y="1354651"/>
            <a:ext cx="3276167" cy="38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9" idx="2"/>
            <a:endCxn id="10" idx="0"/>
          </p:cNvCxnSpPr>
          <p:nvPr/>
        </p:nvCxnSpPr>
        <p:spPr>
          <a:xfrm>
            <a:off x="7935342" y="1726042"/>
            <a:ext cx="1" cy="150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8" idx="3"/>
            <a:endCxn id="11" idx="1"/>
          </p:cNvCxnSpPr>
          <p:nvPr/>
        </p:nvCxnSpPr>
        <p:spPr>
          <a:xfrm flipV="1">
            <a:off x="5547985" y="5673407"/>
            <a:ext cx="5800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1" idx="0"/>
            <a:endCxn id="10" idx="2"/>
          </p:cNvCxnSpPr>
          <p:nvPr/>
        </p:nvCxnSpPr>
        <p:spPr>
          <a:xfrm flipV="1">
            <a:off x="7935342" y="4083118"/>
            <a:ext cx="1" cy="116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365563" y="5247890"/>
            <a:ext cx="1654910" cy="8510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/>
              <a:t>倾</a:t>
            </a:r>
            <a:r>
              <a:rPr lang="en-US" altLang="zh-CN" dirty="0" smtClean="0">
                <a:solidFill>
                  <a:prstClr val="black"/>
                </a:solidFill>
              </a:rPr>
              <a:t>AB</a:t>
            </a:r>
            <a:r>
              <a:rPr lang="zh-CN" altLang="en-US" dirty="0" smtClean="0">
                <a:solidFill>
                  <a:prstClr val="black"/>
                </a:solidFill>
              </a:rPr>
              <a:t>过定点</a:t>
            </a:r>
            <a:r>
              <a:rPr lang="en-US" altLang="zh-CN" i="1" dirty="0" smtClean="0"/>
              <a:t>β</a:t>
            </a:r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9764576" y="5670827"/>
            <a:ext cx="622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130505" y="3199535"/>
            <a:ext cx="1654910" cy="8510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/>
              <a:t>倾</a:t>
            </a:r>
            <a:r>
              <a:rPr lang="en-US" altLang="zh-CN" dirty="0" smtClean="0">
                <a:solidFill>
                  <a:prstClr val="black"/>
                </a:solidFill>
              </a:rPr>
              <a:t>AB</a:t>
            </a:r>
            <a:r>
              <a:rPr lang="zh-CN" altLang="en-US" dirty="0" smtClean="0">
                <a:solidFill>
                  <a:prstClr val="black"/>
                </a:solidFill>
              </a:rPr>
              <a:t>的斜率</a:t>
            </a:r>
            <a:r>
              <a:rPr lang="en-US" altLang="zh-CN" i="1" dirty="0" smtClean="0"/>
              <a:t>β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9529518" y="3622472"/>
            <a:ext cx="622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30831" y="1060987"/>
            <a:ext cx="933693" cy="44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思路：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79" y="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法一：从直线方程入手</a:t>
            </a:r>
            <a:r>
              <a:rPr lang="zh-CN" altLang="en-US" sz="3200" b="1" dirty="0">
                <a:solidFill>
                  <a:srgbClr val="FF0000"/>
                </a:solidFill>
              </a:rPr>
              <a:t>（线参法）</a:t>
            </a:r>
            <a:endParaRPr lang="zh-CN" altLang="en-US" sz="32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99" b="12708"/>
          <a:stretch/>
        </p:blipFill>
        <p:spPr>
          <a:xfrm>
            <a:off x="404246" y="1305605"/>
            <a:ext cx="6492767" cy="3322082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29" y="662781"/>
            <a:ext cx="3217594" cy="3006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/>
              <p:cNvSpPr txBox="1">
                <a:spLocks/>
              </p:cNvSpPr>
              <p:nvPr/>
            </p:nvSpPr>
            <p:spPr>
              <a:xfrm>
                <a:off x="564887" y="3868122"/>
                <a:ext cx="11782096" cy="2387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1800" dirty="0" smtClean="0"/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=−8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同理</m:t>
                    </m:r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=−8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所以</m:t>
                    </m:r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1800" b="0" i="1" dirty="0" smtClean="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1800" dirty="0"/>
                      <m:t>=</m:t>
                    </m:r>
                    <m:f>
                      <m:fPr>
                        <m:ctrlPr>
                          <a:rPr lang="en-US" altLang="zh-CN" sz="1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sSub>
                          <m:sSubPr>
                            <m:ctrlPr>
                              <a:rPr lang="en-US" altLang="zh-C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1800" dirty="0" smtClean="0"/>
                  <a:t>，</a:t>
                </a:r>
                <a:endParaRPr lang="zh-CN" altLang="en-US" sz="1800" dirty="0"/>
              </a:p>
              <a:p>
                <a:endParaRPr lang="zh-CN" altLang="en-US" sz="1800" dirty="0"/>
              </a:p>
            </p:txBody>
          </p:sp>
        </mc:Choice>
        <mc:Fallback xmlns="">
          <p:sp>
            <p:nvSpPr>
              <p:cNvPr id="6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87" y="3868122"/>
                <a:ext cx="11782096" cy="2387600"/>
              </a:xfrm>
              <a:prstGeom prst="rect">
                <a:avLst/>
              </a:prstGeom>
              <a:blipFill rotWithShape="0">
                <a:blip r:embed="rId4"/>
                <a:stretch>
                  <a:fillRect l="-4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 t="63718" r="3202" b="6651"/>
          <a:stretch/>
        </p:blipFill>
        <p:spPr>
          <a:xfrm>
            <a:off x="266756" y="5409702"/>
            <a:ext cx="4291036" cy="1045252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971800" y="4486278"/>
            <a:ext cx="3743325" cy="28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166904" y="5238774"/>
            <a:ext cx="1562134" cy="28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4744" y="2362118"/>
            <a:ext cx="23432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243763" y="4672013"/>
            <a:ext cx="3500437" cy="985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多次</a:t>
            </a:r>
            <a:r>
              <a:rPr lang="zh-CN" altLang="en-US" b="1" dirty="0" smtClean="0">
                <a:solidFill>
                  <a:schemeClr val="bg1"/>
                </a:solidFill>
              </a:rPr>
              <a:t>联立直线与抛物线方程，利用韦达定理得到坐标间的关系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0831" y="965451"/>
            <a:ext cx="933693" cy="44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解答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：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" y="-13494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法一：从直线方程入手</a:t>
            </a:r>
            <a:r>
              <a:rPr lang="zh-CN" altLang="en-US" sz="3200" b="1" dirty="0">
                <a:solidFill>
                  <a:srgbClr val="FF0000"/>
                </a:solidFill>
              </a:rPr>
              <a:t>（线参法）</a:t>
            </a:r>
            <a:endParaRPr lang="zh-CN" altLang="en-US" sz="32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62" y="1235849"/>
            <a:ext cx="3290888" cy="3074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875" y="1375942"/>
                <a:ext cx="8201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又因为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𝑀𝑁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dirty="0"/>
                      <m:t>α</m:t>
                    </m:r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dirty="0"/>
                      <m:t>β</m:t>
                    </m:r>
                    <m:r>
                      <a:rPr lang="zh-CN" altLang="en-US" b="0" i="1" dirty="0" smtClean="0">
                        <a:latin typeface="Cambria Math"/>
                      </a:rPr>
                      <m:t>，</m:t>
                    </m:r>
                    <m:r>
                      <a:rPr lang="zh-CN" altLang="en-US" i="1" dirty="0">
                        <a:latin typeface="Cambria Math"/>
                      </a:rPr>
                      <m:t>所以</m:t>
                    </m:r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dirty="0"/>
                      <m:t>α</m:t>
                    </m:r>
                  </m:oMath>
                </a14:m>
                <a:r>
                  <a:rPr lang="en-US" altLang="zh-CN" dirty="0" smtClean="0"/>
                  <a:t>=2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dirty="0"/>
                      <m:t>β</m:t>
                    </m:r>
                    <m:r>
                      <a:rPr lang="zh-CN" altLang="en-US" b="0" i="1" dirty="0" smtClean="0">
                        <a:latin typeface="Cambria Math"/>
                      </a:rPr>
                      <m:t>，</m:t>
                    </m:r>
                    <m:r>
                      <a:rPr lang="zh-CN" altLang="en-US" i="1" dirty="0">
                        <a:latin typeface="Cambria Math"/>
                      </a:rPr>
                      <m:t>（</m:t>
                    </m:r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dirty="0"/>
                      <m:t>α</m:t>
                    </m:r>
                    <m:r>
                      <a:rPr lang="zh-CN" altLang="en-US" b="0" i="1" dirty="0" smtClean="0">
                        <a:latin typeface="Cambria Math"/>
                      </a:rPr>
                      <m:t>、</m:t>
                    </m:r>
                    <m:r>
                      <m:rPr>
                        <m:nor/>
                      </m:rPr>
                      <a:rPr lang="en-US" altLang="zh-CN" dirty="0"/>
                      <m:t> </m:t>
                    </m:r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dirty="0"/>
                      <m:t>β</m:t>
                    </m:r>
                    <m:r>
                      <a:rPr lang="zh-CN" altLang="en-US" i="1" dirty="0">
                        <a:latin typeface="Cambria Math"/>
                      </a:rPr>
                      <m:t>同号）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" y="1375942"/>
                <a:ext cx="820102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94" t="-13333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819" y="2080804"/>
                <a:ext cx="8201025" cy="2786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所以要使</m:t>
                      </m:r>
                      <m:r>
                        <m:rPr>
                          <m:nor/>
                        </m:rPr>
                        <a:rPr lang="en-US" altLang="zh-CN" dirty="0"/>
                        <m:t>α</m:t>
                      </m:r>
                      <m:r>
                        <m:rPr>
                          <m:nor/>
                        </m:rPr>
                        <a:rPr lang="en-US" altLang="zh-CN" dirty="0"/>
                        <m:t>−</m:t>
                      </m:r>
                      <m:r>
                        <m:rPr>
                          <m:nor/>
                        </m:rPr>
                        <a:rPr lang="en-US" altLang="zh-CN" dirty="0"/>
                        <m:t>β</m:t>
                      </m:r>
                      <m:r>
                        <a:rPr lang="zh-CN" altLang="en-US" i="1">
                          <a:latin typeface="Cambria Math"/>
                        </a:rPr>
                        <m:t>最大</m:t>
                      </m:r>
                      <m:r>
                        <a:rPr lang="zh-CN" altLang="en-US" b="0" i="1" smtClean="0">
                          <a:latin typeface="Cambria Math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dirty="0"/>
                        <m:t>α</m:t>
                      </m:r>
                      <m:r>
                        <a:rPr lang="zh-CN" altLang="en-US" b="0" i="1" dirty="0" smtClean="0">
                          <a:latin typeface="Cambria Math"/>
                        </a:rPr>
                        <m:t>、</m:t>
                      </m:r>
                      <m:r>
                        <m:rPr>
                          <m:nor/>
                        </m:rPr>
                        <a:rPr lang="en-US" altLang="zh-CN" dirty="0"/>
                        <m:t>β</m:t>
                      </m:r>
                      <m:r>
                        <a:rPr lang="en-US" altLang="zh-CN" i="1" dirty="0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（"/>
                          <m:endChr m:val="）"/>
                          <m:ctrlPr>
                            <a:rPr lang="zh-CN" altLang="en-US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zh-CN" altLang="en-US" b="0" i="1" dirty="0" smtClean="0">
                              <a:latin typeface="Cambria Math"/>
                              <a:ea typeface="Cambria Math"/>
                            </a:rPr>
                            <m:t>，</m:t>
                          </m:r>
                          <m:f>
                            <m:fPr>
                              <m:ctrlP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zh-CN" altLang="en-US" b="0" i="1" dirty="0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zh-CN" altLang="en-US" b="0" i="1" dirty="0" smtClean="0">
                          <a:latin typeface="Cambria Math"/>
                          <a:ea typeface="Cambria Math"/>
                        </a:rPr>
                        <m:t>，</m:t>
                      </m:r>
                      <m:r>
                        <a:rPr lang="zh-CN" altLang="en-US" b="0" i="1" smtClean="0">
                          <a:latin typeface="Cambria Math"/>
                        </a:rPr>
                        <m:t>当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prstClr val="black"/>
                          </a:solidFill>
                        </a:rPr>
                        <m:t>tan</m:t>
                      </m:r>
                      <m:r>
                        <m:rPr>
                          <m:nor/>
                        </m:rPr>
                        <a:rPr lang="zh-CN" altLang="en-US" dirty="0">
                          <a:solidFill>
                            <a:prstClr val="black"/>
                          </a:solidFill>
                        </a:rPr>
                        <m:t>（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prstClr val="black"/>
                          </a:solidFill>
                        </a:rPr>
                        <m:t>α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prstClr val="black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prstClr val="black"/>
                          </a:solidFill>
                        </a:rPr>
                        <m:t>β</m:t>
                      </m:r>
                      <m:r>
                        <m:rPr>
                          <m:nor/>
                        </m:rPr>
                        <a:rPr lang="zh-CN" altLang="en-US" dirty="0">
                          <a:solidFill>
                            <a:prstClr val="black"/>
                          </a:solidFill>
                        </a:rPr>
                        <m:t>）</m:t>
                      </m:r>
                      <m:r>
                        <a:rPr lang="zh-CN" altLang="en-US" i="1">
                          <a:latin typeface="Cambria Math"/>
                        </a:rPr>
                        <m:t>最大时</m:t>
                      </m:r>
                      <m:r>
                        <a:rPr lang="zh-CN" altLang="en-US" b="0" i="1" smtClean="0">
                          <a:latin typeface="Cambria Math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prstClr val="black"/>
                          </a:solidFill>
                        </a:rPr>
                        <m:t>α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prstClr val="black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prstClr val="black"/>
                          </a:solidFill>
                        </a:rPr>
                        <m:t>β</m:t>
                      </m:r>
                      <m:r>
                        <a:rPr lang="zh-CN" altLang="en-US" i="1">
                          <a:latin typeface="Cambria Math"/>
                        </a:rPr>
                        <m:t>最大</m:t>
                      </m:r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>
                        <a:solidFill>
                          <a:prstClr val="black"/>
                        </a:solidFill>
                      </a:rPr>
                      <m:t>tan</m:t>
                    </m:r>
                    <m:r>
                      <m:rPr>
                        <m:nor/>
                      </m:rPr>
                      <a:rPr lang="zh-CN" altLang="en-US" dirty="0">
                        <a:solidFill>
                          <a:prstClr val="black"/>
                        </a:solidFill>
                      </a:rPr>
                      <m:t>（</m:t>
                    </m:r>
                    <m:r>
                      <m:rPr>
                        <m:nor/>
                      </m:rPr>
                      <a:rPr lang="en-US" altLang="zh-CN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m:rPr>
                        <m:nor/>
                      </m:rPr>
                      <a:rPr lang="en-US" altLang="zh-CN" dirty="0">
                        <a:solidFill>
                          <a:prstClr val="black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altLang="zh-CN" dirty="0">
                        <a:solidFill>
                          <a:prstClr val="black"/>
                        </a:solidFill>
                      </a:rPr>
                      <m:t>β</m:t>
                    </m:r>
                    <m:r>
                      <m:rPr>
                        <m:nor/>
                      </m:rPr>
                      <a:rPr lang="zh-CN" altLang="en-US" dirty="0">
                        <a:solidFill>
                          <a:prstClr val="black"/>
                        </a:solidFill>
                      </a:rPr>
                      <m:t>）</m:t>
                    </m:r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CN" dirty="0"/>
                          <m:t>α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CN" dirty="0"/>
                          <m:t>β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/>
                          </a:rPr>
                          <m:t>1+</m:t>
                        </m:r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CN" dirty="0" smtClean="0"/>
                          <m:t>α</m:t>
                        </m:r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CN" dirty="0"/>
                          <m:t>β</m:t>
                        </m:r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CN" dirty="0"/>
                          <m:t>β</m:t>
                        </m:r>
                      </m:num>
                      <m:den>
                        <m:r>
                          <a:rPr lang="en-US" altLang="zh-CN" i="1" dirty="0">
                            <a:latin typeface="Cambria Math"/>
                          </a:rPr>
                          <m:t>1+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CN" dirty="0">
                            <a:solidFill>
                              <a:prstClr val="black"/>
                            </a:solidFill>
                          </a:rPr>
                          <m:t>β</m:t>
                        </m:r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CN" dirty="0"/>
                          <m:t>β</m:t>
                        </m:r>
                      </m:den>
                    </m:f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altLang="zh-CN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/>
                              </a:rPr>
                              <m:t>an</m:t>
                            </m:r>
                            <m:r>
                              <m:rPr>
                                <m:nor/>
                              </m:rPr>
                              <a:rPr lang="en-US" altLang="zh-CN" dirty="0"/>
                              <m:t>β</m:t>
                            </m:r>
                          </m:den>
                        </m:f>
                        <m:r>
                          <a:rPr lang="en-US" altLang="zh-CN" i="1" dirty="0">
                            <a:latin typeface="Cambria Math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CN" dirty="0"/>
                          <m:t>β</m:t>
                        </m:r>
                      </m:den>
                    </m:f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  <m:r>
                          <a:rPr lang="en-US" altLang="zh-CN" i="1" dirty="0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altLang="zh-CN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dirty="0" smtClean="0"/>
                  <a:t>，</a:t>
                </a:r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当且仅当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altLang="zh-CN" dirty="0"/>
                          <m:t>β</m:t>
                        </m:r>
                      </m:den>
                    </m:f>
                  </m:oMath>
                </a14:m>
                <a:r>
                  <a:rPr lang="en-US" altLang="zh-CN" dirty="0"/>
                  <a:t>=2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dirty="0"/>
                      <m:t>β</m:t>
                    </m:r>
                  </m:oMath>
                </a14:m>
                <a:r>
                  <a:rPr lang="zh-CN" altLang="en-US" dirty="0" smtClean="0"/>
                  <a:t>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dirty="0"/>
                      <m:t>β</m:t>
                    </m:r>
                    <m:r>
                      <m:rPr>
                        <m:nor/>
                      </m:rPr>
                      <a:rPr lang="en-US" altLang="zh-CN" b="0" i="0" dirty="0" smtClean="0"/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√2</m:t>
                        </m:r>
                      </m:num>
                      <m:den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zh-CN" altLang="en-US" b="0" i="1" dirty="0" smtClean="0">
                        <a:latin typeface="Cambria Math"/>
                        <a:ea typeface="Cambria Math"/>
                      </a:rPr>
                      <m:t>时</m:t>
                    </m:r>
                    <m:r>
                      <a:rPr lang="zh-CN" altLang="en-US" i="1" dirty="0">
                        <a:latin typeface="Cambria Math"/>
                        <a:ea typeface="Cambria Math"/>
                      </a:rPr>
                      <m:t>等号</m:t>
                    </m:r>
                    <m:r>
                      <a:rPr lang="zh-CN" altLang="en-US" i="1" dirty="0" smtClean="0">
                        <a:latin typeface="Cambria Math"/>
                        <a:ea typeface="Cambria Math"/>
                      </a:rPr>
                      <m:t>成立</m:t>
                    </m:r>
                    <m:r>
                      <a:rPr lang="zh-CN" altLang="en-US" b="0" i="1" dirty="0" smtClean="0">
                        <a:latin typeface="Cambria Math"/>
                        <a:ea typeface="Cambria Math"/>
                      </a:rPr>
                      <m:t>，</m:t>
                    </m:r>
                  </m:oMath>
                </a14:m>
                <a:r>
                  <a:rPr lang="zh-CN" altLang="en-US" dirty="0" smtClean="0"/>
                  <a:t>所以直线</a:t>
                </a:r>
                <a:r>
                  <a:rPr lang="en-US" altLang="zh-CN" dirty="0" smtClean="0"/>
                  <a:t>AB</a:t>
                </a:r>
                <a:r>
                  <a:rPr lang="zh-CN" altLang="en-US" dirty="0" smtClean="0"/>
                  <a:t>的斜率为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√2</m:t>
                        </m:r>
                      </m:num>
                      <m:den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b="0" dirty="0" smtClean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19" y="2080804"/>
                <a:ext cx="8201025" cy="2786725"/>
              </a:xfrm>
              <a:prstGeom prst="rect">
                <a:avLst/>
              </a:prstGeom>
              <a:blipFill rotWithShape="1">
                <a:blip r:embed="rId4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084518" y="1018754"/>
            <a:ext cx="6069416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斜率之商为定值</a:t>
            </a:r>
            <a:r>
              <a:rPr lang="en-US" altLang="zh-CN" b="1" dirty="0" smtClean="0">
                <a:solidFill>
                  <a:schemeClr val="bg1"/>
                </a:solidFill>
              </a:rPr>
              <a:t>2</a:t>
            </a:r>
            <a:r>
              <a:rPr lang="zh-CN" altLang="en-US" b="1" dirty="0" smtClean="0">
                <a:solidFill>
                  <a:schemeClr val="bg1"/>
                </a:solidFill>
              </a:rPr>
              <a:t>（该结论同样适用于椭圆双曲线）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enovo\Desktop\微信图片_202211191517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50000" r="6756"/>
          <a:stretch/>
        </p:blipFill>
        <p:spPr bwMode="auto">
          <a:xfrm>
            <a:off x="-95535" y="4203030"/>
            <a:ext cx="9740251" cy="19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5431809" y="4853881"/>
            <a:ext cx="4212907" cy="1273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点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的纵坐标之积为定值，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直线</a:t>
            </a:r>
            <a:r>
              <a:rPr lang="en-US" altLang="zh-CN" sz="2400" dirty="0" smtClean="0"/>
              <a:t>AB</a:t>
            </a:r>
            <a:r>
              <a:rPr lang="zh-CN" altLang="en-US" sz="2400" dirty="0" smtClean="0"/>
              <a:t>过定点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30831" y="842619"/>
            <a:ext cx="933693" cy="44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解答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：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800" y="-167147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法二：从点的坐标入手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（点参</a:t>
            </a:r>
            <a:r>
              <a:rPr lang="zh-CN" altLang="en-US" sz="3600" b="1" dirty="0">
                <a:solidFill>
                  <a:srgbClr val="FF0000"/>
                </a:solidFill>
              </a:rPr>
              <a:t>法）</a:t>
            </a:r>
            <a:endParaRPr lang="zh-CN" altLang="en-US" sz="3600" dirty="0"/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30" y="1419366"/>
            <a:ext cx="3651978" cy="341194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6" t="13793" r="2047" b="26131"/>
          <a:stretch/>
        </p:blipFill>
        <p:spPr bwMode="auto">
          <a:xfrm>
            <a:off x="327547" y="1426305"/>
            <a:ext cx="6523630" cy="456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30831" y="965451"/>
            <a:ext cx="933693" cy="44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思路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：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4524" y="4462817"/>
            <a:ext cx="465093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08" y="4389970"/>
            <a:ext cx="2539403" cy="2372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28" y="-17742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法二：从点的坐标入手</a:t>
            </a:r>
            <a:r>
              <a:rPr lang="zh-CN" altLang="en-US" sz="3600" b="1" dirty="0">
                <a:solidFill>
                  <a:srgbClr val="FF0000"/>
                </a:solidFill>
              </a:rPr>
              <a:t>（点参法）</a:t>
            </a:r>
            <a:endParaRPr lang="zh-CN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19373" r="56560" b="2537"/>
          <a:stretch/>
        </p:blipFill>
        <p:spPr bwMode="auto">
          <a:xfrm>
            <a:off x="-53791" y="1119124"/>
            <a:ext cx="5594778" cy="588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3" t="20377" r="1444" b="11010"/>
          <a:stretch/>
        </p:blipFill>
        <p:spPr bwMode="auto">
          <a:xfrm>
            <a:off x="5964072" y="695716"/>
            <a:ext cx="5944165" cy="39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540986" y="5489448"/>
            <a:ext cx="4299045" cy="592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利用直线过定点建立坐标关系，简化了韦达定理根与系数复杂的运算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130831" y="801675"/>
            <a:ext cx="933693" cy="44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解答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：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08912" y="3425587"/>
            <a:ext cx="465093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26938" r="50000" b="17234"/>
          <a:stretch/>
        </p:blipFill>
        <p:spPr bwMode="auto">
          <a:xfrm>
            <a:off x="95532" y="1501262"/>
            <a:ext cx="5870491" cy="383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4828" y="-17742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法二：从点的坐标入手</a:t>
            </a:r>
            <a:r>
              <a:rPr lang="zh-CN" altLang="en-US" sz="3600" b="1" dirty="0">
                <a:solidFill>
                  <a:srgbClr val="FF0000"/>
                </a:solidFill>
              </a:rPr>
              <a:t>（点参法）</a:t>
            </a:r>
            <a:endParaRPr lang="zh-CN" altLang="en-US" sz="3600" dirty="0"/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71" y="1214651"/>
            <a:ext cx="3166138" cy="295803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79891" r="30788" b="3337"/>
          <a:stretch/>
        </p:blipFill>
        <p:spPr bwMode="auto">
          <a:xfrm>
            <a:off x="504963" y="5296940"/>
            <a:ext cx="7547215" cy="11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30831" y="965451"/>
            <a:ext cx="933693" cy="44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解答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：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4828" y="-17742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法二：从点的坐标入手</a:t>
            </a:r>
            <a:r>
              <a:rPr lang="zh-CN" altLang="en-US" sz="3600" b="1" dirty="0">
                <a:solidFill>
                  <a:srgbClr val="FF0000"/>
                </a:solidFill>
              </a:rPr>
              <a:t>（点参法）</a:t>
            </a:r>
            <a:endParaRPr lang="zh-CN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25622" r="50704" b="18702"/>
          <a:stretch/>
        </p:blipFill>
        <p:spPr bwMode="auto">
          <a:xfrm>
            <a:off x="81096" y="1228299"/>
            <a:ext cx="6114988" cy="42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79880" r="47922" b="12279"/>
          <a:stretch/>
        </p:blipFill>
        <p:spPr bwMode="auto">
          <a:xfrm>
            <a:off x="297789" y="5404519"/>
            <a:ext cx="6457862" cy="61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503761" y="3289112"/>
            <a:ext cx="1692323" cy="62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同构直线方程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130831" y="965451"/>
            <a:ext cx="933693" cy="44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解答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：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3" t="20377" r="1444" b="11010"/>
          <a:stretch/>
        </p:blipFill>
        <p:spPr bwMode="auto">
          <a:xfrm>
            <a:off x="6209736" y="695716"/>
            <a:ext cx="5944165" cy="39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6754576" y="3439235"/>
            <a:ext cx="465093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6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733266" y="5207508"/>
            <a:ext cx="3138985" cy="6621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7433" y="2825087"/>
            <a:ext cx="2067745" cy="830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4828" y="-17742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法三 ：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直线系法</a:t>
            </a:r>
            <a:endParaRPr lang="zh-CN" altLang="en-US" sz="3600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61" y="417942"/>
            <a:ext cx="3166138" cy="2958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899" y="900749"/>
            <a:ext cx="52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设过点</a:t>
            </a:r>
            <a:r>
              <a:rPr lang="en-US" altLang="zh-CN" sz="2400" dirty="0" smtClean="0"/>
              <a:t>T(t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0)</a:t>
            </a:r>
            <a:r>
              <a:rPr lang="zh-CN" altLang="en-US" sz="2400" dirty="0" smtClean="0"/>
              <a:t>的直线系方程为</a:t>
            </a:r>
            <a:r>
              <a:rPr lang="en-US" altLang="zh-CN" sz="2400" dirty="0" smtClean="0"/>
              <a:t>x=</a:t>
            </a:r>
            <a:r>
              <a:rPr lang="en-US" altLang="zh-CN" sz="2400" dirty="0" err="1" smtClean="0"/>
              <a:t>my+t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467" y="1544477"/>
                <a:ext cx="7463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联立抛物线方程得：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</a:rPr>
                      <m:t>−4</m:t>
                    </m:r>
                    <m:r>
                      <a:rPr lang="en-US" altLang="zh-CN" sz="2400" b="0" i="1" smtClean="0">
                        <a:latin typeface="Cambria Math"/>
                      </a:rPr>
                      <m:t>𝑚𝑦</m:t>
                    </m:r>
                    <m:r>
                      <a:rPr lang="en-US" altLang="zh-CN" sz="2400" b="0" i="1" smtClean="0">
                        <a:latin typeface="Cambria Math"/>
                      </a:rPr>
                      <m:t>−4</m:t>
                    </m:r>
                    <m:r>
                      <a:rPr lang="en-US" altLang="zh-CN" sz="2400" b="0" i="1" smtClean="0">
                        <a:latin typeface="Cambria Math"/>
                      </a:rPr>
                      <m:t>𝑡</m:t>
                    </m:r>
                    <m:r>
                      <a:rPr lang="en-US" altLang="zh-CN" sz="2400" b="0" i="1" smtClean="0">
                        <a:latin typeface="Cambria Math"/>
                      </a:rPr>
                      <m:t>=0.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67" y="1544477"/>
                <a:ext cx="746305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24" t="-15789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387" y="2092669"/>
                <a:ext cx="7463052" cy="21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当</a:t>
                </a:r>
                <a:r>
                  <a:rPr lang="en-US" altLang="zh-CN" sz="2400" dirty="0" smtClean="0"/>
                  <a:t>t=1</a:t>
                </a:r>
                <a:r>
                  <a:rPr lang="zh-CN" altLang="en-US" sz="2400" dirty="0" smtClean="0"/>
                  <a:t>时，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smtClean="0">
                        <a:latin typeface="Cambria Math"/>
                      </a:rPr>
                      <m:t>4</m:t>
                    </m:r>
                    <m:r>
                      <a:rPr lang="zh-CN" altLang="en-US" sz="2400" b="0" i="1" smtClean="0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CN" altLang="en-US" sz="2400" i="1">
                        <a:latin typeface="Cambria Math"/>
                      </a:rPr>
                      <m:t>，</m:t>
                    </m:r>
                  </m:oMath>
                </a14:m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𝑀𝑁</m:t>
                        </m:r>
                      </m:sub>
                    </m:sSub>
                  </m:oMath>
                </a14:m>
                <a:r>
                  <a:rPr lang="en-US" altLang="zh-CN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400" dirty="0" smtClean="0"/>
              </a:p>
              <a:p>
                <a:endParaRPr lang="zh-CN" altLang="en-US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87" y="2092669"/>
                <a:ext cx="7463052" cy="2136995"/>
              </a:xfrm>
              <a:prstGeom prst="rect">
                <a:avLst/>
              </a:prstGeom>
              <a:blipFill rotWithShape="1">
                <a:blip r:embed="rId4"/>
                <a:stretch>
                  <a:fillRect l="-1307" t="-3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88955" y="3655595"/>
                <a:ext cx="7758758" cy="1029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400" dirty="0"/>
                      <m:t>当</m:t>
                    </m:r>
                    <m:r>
                      <m:rPr>
                        <m:nor/>
                      </m:rPr>
                      <a:rPr lang="en-US" altLang="zh-CN" sz="2400" dirty="0"/>
                      <m:t>t</m:t>
                    </m:r>
                    <m:r>
                      <m:rPr>
                        <m:nor/>
                      </m:rPr>
                      <a:rPr lang="en-US" altLang="zh-CN" sz="2400" dirty="0"/>
                      <m:t>=2</m:t>
                    </m:r>
                    <m:r>
                      <m:rPr>
                        <m:nor/>
                      </m:rPr>
                      <a:rPr lang="zh-CN" altLang="en-US" sz="2400" dirty="0"/>
                      <m:t>时，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=−8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=−8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，所以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400" dirty="0"/>
                      <m:t>=</m:t>
                    </m:r>
                    <m:f>
                      <m:f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400" dirty="0"/>
                  <a:t>，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5" y="3655595"/>
                <a:ext cx="7758758" cy="1029769"/>
              </a:xfrm>
              <a:prstGeom prst="rect">
                <a:avLst/>
              </a:prstGeom>
              <a:blipFill rotWithShape="1">
                <a:blip r:embed="rId5"/>
                <a:stretch>
                  <a:fillRect r="-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17433" y="6137692"/>
                <a:ext cx="41354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 smtClean="0"/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sz="2400" dirty="0"/>
                      <m:t>α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</a:rPr>
                      <m:t>2</m:t>
                    </m:r>
                    <m:r>
                      <a:rPr lang="en-US" altLang="zh-CN" sz="2400" i="1"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/>
                      </a:rPr>
                      <m:t>an</m:t>
                    </m:r>
                    <m:r>
                      <m:rPr>
                        <m:nor/>
                      </m:rPr>
                      <a:rPr lang="en-US" altLang="zh-CN" sz="2400" dirty="0"/>
                      <m:t>β</m:t>
                    </m:r>
                  </m:oMath>
                </a14:m>
                <a:r>
                  <a:rPr lang="zh-CN" altLang="en-US" sz="2400" dirty="0" smtClean="0"/>
                  <a:t>，下同法一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3" y="6137692"/>
                <a:ext cx="413549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209" t="-15789" r="-1325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496" y="5207508"/>
                <a:ext cx="7463052" cy="66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当</a:t>
                </a:r>
                <a:r>
                  <a:rPr lang="en-US" altLang="zh-CN" sz="2400" dirty="0" smtClean="0"/>
                  <a:t>t=4</a:t>
                </a:r>
                <a:r>
                  <a:rPr lang="zh-CN" altLang="en-US" sz="2400" dirty="0" smtClean="0"/>
                  <a:t>时，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/>
                          </a:rPr>
                          <m:t>4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400" dirty="0"/>
                      <m:t>=</m:t>
                    </m:r>
                    <m:f>
                      <m:f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6" y="5207508"/>
                <a:ext cx="7463052" cy="662169"/>
              </a:xfrm>
              <a:prstGeom prst="rect">
                <a:avLst/>
              </a:prstGeom>
              <a:blipFill rotWithShape="1">
                <a:blip r:embed="rId7"/>
                <a:stretch>
                  <a:fillRect l="-1224" b="-1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91226" y="4367563"/>
                <a:ext cx="11154779" cy="1218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400" dirty="0"/>
                        <m:t>==</m:t>
                      </m:r>
                      <m:f>
                        <m:fPr>
                          <m:ctrlPr>
                            <a:rPr lang="en-US" altLang="zh-CN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latin typeface="Cambria Math"/>
                            </a:rPr>
                            <m:t>6</m:t>
                          </m:r>
                          <m:r>
                            <a:rPr lang="en-US" altLang="zh-CN" sz="2400" i="1" dirty="0">
                              <a:latin typeface="Cambria Math"/>
                            </a:rPr>
                            <m:t>4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=−16=−4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𝑡</m:t>
                      </m:r>
                      <m:r>
                        <a:rPr lang="zh-CN" altLang="en-US" sz="2400" b="0" i="1" smtClean="0">
                          <a:latin typeface="Cambria Math"/>
                        </a:rPr>
                        <m:t>，</m:t>
                      </m:r>
                      <m:r>
                        <a:rPr lang="zh-CN" altLang="en-US" sz="2400" i="1">
                          <a:latin typeface="Cambria Math"/>
                        </a:rPr>
                        <m:t>得出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=4</m:t>
                      </m:r>
                      <m:r>
                        <a:rPr lang="zh-CN" altLang="en-US" sz="2400" b="0" i="1" smtClean="0">
                          <a:latin typeface="Cambria Math"/>
                        </a:rPr>
                        <m:t>，</m:t>
                      </m:r>
                      <m:r>
                        <a:rPr lang="zh-CN" altLang="en-US" sz="2400" i="1">
                          <a:latin typeface="Cambria Math"/>
                        </a:rPr>
                        <m:t>所以</m:t>
                      </m:r>
                      <m:r>
                        <a:rPr lang="zh-CN" altLang="en-US" sz="2400" i="1" smtClean="0">
                          <a:latin typeface="Cambria Math"/>
                        </a:rPr>
                        <m:t>直线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𝐴𝐵</m:t>
                      </m:r>
                      <m:r>
                        <a:rPr lang="zh-CN" altLang="en-US" sz="2400" b="0" i="1" smtClean="0">
                          <a:latin typeface="Cambria Math"/>
                        </a:rPr>
                        <m:t>过点</m:t>
                      </m:r>
                      <m:r>
                        <a:rPr lang="zh-CN" altLang="en-US" sz="2400" i="1">
                          <a:latin typeface="Cambria Math"/>
                        </a:rPr>
                        <m:t>（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4,0</m:t>
                      </m:r>
                      <m:r>
                        <a:rPr lang="zh-CN" altLang="en-US" sz="2400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6" y="4367563"/>
                <a:ext cx="11154779" cy="12186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8147713" y="5354760"/>
                <a:ext cx="3780430" cy="10298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/>
                  <a:t>通过纵坐标之间的关系得出直线</a:t>
                </a:r>
                <a:r>
                  <a:rPr lang="en-US" altLang="zh-CN" dirty="0" smtClean="0"/>
                  <a:t>AB</a:t>
                </a:r>
                <a:r>
                  <a:rPr lang="zh-CN" altLang="en-US" dirty="0" smtClean="0"/>
                  <a:t>过的定点，只需再根据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 smtClean="0">
                        <a:solidFill>
                          <a:schemeClr val="bg1"/>
                        </a:solidFill>
                      </a:rPr>
                      <m:t>α</m:t>
                    </m:r>
                    <m:r>
                      <m:rPr>
                        <m:nor/>
                      </m:rPr>
                      <a:rPr lang="en-US" altLang="zh-CN" dirty="0" smtClean="0">
                        <a:solidFill>
                          <a:schemeClr val="bg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altLang="zh-CN" dirty="0" smtClean="0">
                        <a:solidFill>
                          <a:schemeClr val="bg1"/>
                        </a:solidFill>
                      </a:rPr>
                      <m:t>β</m:t>
                    </m:r>
                    <m:r>
                      <a:rPr lang="zh-CN" altLang="en-US" i="1" dirty="0">
                        <a:solidFill>
                          <a:schemeClr val="bg1"/>
                        </a:solidFill>
                        <a:latin typeface="Cambria Math"/>
                      </a:rPr>
                      <m:t>最大时</m:t>
                    </m:r>
                    <m:r>
                      <a:rPr lang="zh-CN" altLang="en-US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，</m:t>
                    </m:r>
                    <m:r>
                      <a:rPr lang="zh-CN" altLang="en-US" i="1" dirty="0">
                        <a:solidFill>
                          <a:schemeClr val="bg1"/>
                        </a:solidFill>
                        <a:latin typeface="Cambria Math"/>
                      </a:rPr>
                      <m:t>求出</m:t>
                    </m:r>
                    <m:r>
                      <a:rPr lang="zh-CN" alt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斜率即可</m:t>
                    </m:r>
                  </m:oMath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13" y="5354760"/>
                <a:ext cx="3780430" cy="10298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>
            <a:off x="6469104" y="4976896"/>
            <a:ext cx="23473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527343" y="673381"/>
            <a:ext cx="3780430" cy="83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对法一的优化，避免了多次联立直线与抛物线的方程，简化计算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894</Words>
  <Application>Microsoft Office PowerPoint</Application>
  <PresentationFormat>自定义</PresentationFormat>
  <Paragraphs>65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（2022全国理科甲卷 第20题）设抛物线C:y2=2px(p&gt;0)的焦点为F,点D(p,0),过F的直线交C于M,N两点.当直线  MD垂直于x轴时,|MF|=3.  (1)求C的方程;  (2)设直线MD,ND与C的另一个交点分别为A,B,记直线MN,AB的倾斜角分别为α,β.当α-β取得最大值时,求直线  AB的方程.  </vt:lpstr>
      <vt:lpstr>法一：从直线方程入手（线参法）</vt:lpstr>
      <vt:lpstr>法一：从直线方程入手（线参法）</vt:lpstr>
      <vt:lpstr>法一：从直线方程入手（线参法）</vt:lpstr>
      <vt:lpstr>法二：从点的坐标入手（点参法）</vt:lpstr>
      <vt:lpstr>法二：从点的坐标入手（点参法）</vt:lpstr>
      <vt:lpstr>法二：从点的坐标入手（点参法）</vt:lpstr>
      <vt:lpstr>法二：从点的坐标入手（点参法）</vt:lpstr>
      <vt:lpstr>法三 ：直线系法</vt:lpstr>
      <vt:lpstr>推广：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（2022全国理科甲卷 第20题）设抛物线C:y2=2px(p&gt;0)的焦点为F,点D(p,0),过F的直线交C于M,N两点.当直线MD垂直于x  轴时,|MF|=3.  (1)求C的方程;  (2)设直线MD,ND与C的另一个交点分别为A,B,记直线MN,AB的倾斜角分别为α,β.当α-β取得最大值时,求直线AB的方程. </dc:title>
  <dc:creator>微软用户</dc:creator>
  <cp:lastModifiedBy>Lenovo</cp:lastModifiedBy>
  <cp:revision>42</cp:revision>
  <dcterms:created xsi:type="dcterms:W3CDTF">2022-11-19T01:09:40Z</dcterms:created>
  <dcterms:modified xsi:type="dcterms:W3CDTF">2023-04-09T16:18:05Z</dcterms:modified>
</cp:coreProperties>
</file>