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7" r:id="rId2"/>
    <p:sldId id="258" r:id="rId3"/>
    <p:sldId id="281" r:id="rId4"/>
    <p:sldId id="282" r:id="rId5"/>
    <p:sldId id="283" r:id="rId6"/>
    <p:sldId id="284" r:id="rId7"/>
    <p:sldId id="261" r:id="rId8"/>
    <p:sldId id="285" r:id="rId9"/>
    <p:sldId id="293" r:id="rId10"/>
    <p:sldId id="287" r:id="rId11"/>
    <p:sldId id="286" r:id="rId12"/>
    <p:sldId id="292" r:id="rId13"/>
    <p:sldId id="269" r:id="rId14"/>
    <p:sldId id="271" r:id="rId15"/>
    <p:sldId id="272" r:id="rId16"/>
    <p:sldId id="294" r:id="rId17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69" autoAdjust="0"/>
    <p:restoredTop sz="94660"/>
  </p:normalViewPr>
  <p:slideViewPr>
    <p:cSldViewPr>
      <p:cViewPr varScale="1">
        <p:scale>
          <a:sx n="129" d="100"/>
          <a:sy n="129" d="100"/>
        </p:scale>
        <p:origin x="-1398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6A68-E333-406C-B5B2-52278A195074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6158A-F43D-4F04-BE9F-1A67A82B10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098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6158A-F43D-4F04-BE9F-1A67A82B10A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011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6158A-F43D-4F04-BE9F-1A67A82B10A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024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2603500"/>
            <a:ext cx="6172200" cy="1578635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4169435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2"/>
            <a:ext cx="609600" cy="431270"/>
          </a:xfrm>
        </p:spPr>
        <p:txBody>
          <a:bodyPr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1676400" cy="487627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413000"/>
            <a:ext cx="6172200" cy="1711325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4175125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2"/>
            <a:ext cx="609600" cy="431270"/>
          </a:xfrm>
        </p:spPr>
        <p:txBody>
          <a:bodyPr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20663"/>
            <a:ext cx="1524000" cy="4130040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9"/>
            <a:ext cx="1676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F5C896-61EB-4DC5-A9F4-5BDDA7089249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4778375"/>
            <a:ext cx="609600" cy="43434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7419BE-578E-481A-9507-C8AA3C833D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381000" y="1561356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三角函数模型的简单应用</a:t>
            </a:r>
          </a:p>
        </p:txBody>
      </p:sp>
    </p:spTree>
    <p:extLst>
      <p:ext uri="{BB962C8B-B14F-4D97-AF65-F5344CB8AC3E}">
        <p14:creationId xmlns:p14="http://schemas.microsoft.com/office/powerpoint/2010/main" xmlns="" val="211686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2534767-C357-4E97-9065-D41F61E57F74}"/>
              </a:ext>
            </a:extLst>
          </p:cNvPr>
          <p:cNvSpPr/>
          <p:nvPr/>
        </p:nvSpPr>
        <p:spPr>
          <a:xfrm>
            <a:off x="323528" y="685367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Aft>
                <a:spcPts val="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在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成都市城市总体规划（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2016—2035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年）（送审稿）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中明确提出的一个原则就是：以能定业：即以能源资源的供给约束和节能减排为前提，确定产业发展目录，拟定产业负面清单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这也是成都大力发展信息产业等高新技术产业的重要原因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而地处四川腹地的成都拥有一个全国为之羡慕的巨大优势：充足清洁的水电能源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23673AB-F2C2-422E-81EC-068F3DEB5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15"/>
          <a:stretch/>
        </p:blipFill>
        <p:spPr>
          <a:xfrm>
            <a:off x="4206736" y="913284"/>
            <a:ext cx="4400986" cy="15794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BD79B0E-93AB-4EB7-9885-69238999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3545" y="2939308"/>
            <a:ext cx="4344177" cy="24381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FAC750F-EA0C-48D2-AB44-855AED96C366}"/>
              </a:ext>
            </a:extLst>
          </p:cNvPr>
          <p:cNvSpPr txBox="1"/>
          <p:nvPr/>
        </p:nvSpPr>
        <p:spPr>
          <a:xfrm>
            <a:off x="4539778" y="24881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中国第二大水电站：溪洛渡水电站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BDCCB27-0C6F-41DF-B8FB-13F8BE5D51C6}"/>
              </a:ext>
            </a:extLst>
          </p:cNvPr>
          <p:cNvSpPr/>
          <p:nvPr/>
        </p:nvSpPr>
        <p:spPr>
          <a:xfrm>
            <a:off x="4279201" y="193204"/>
            <a:ext cx="4184962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充足清洁的水电能源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36A8F4E6-8A39-4AFB-9862-A4DB717E1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48422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</a:p>
        </p:txBody>
      </p:sp>
    </p:spTree>
    <p:extLst>
      <p:ext uri="{BB962C8B-B14F-4D97-AF65-F5344CB8AC3E}">
        <p14:creationId xmlns:p14="http://schemas.microsoft.com/office/powerpoint/2010/main" xmlns="" val="3352682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910706DE-F0C4-4CD3-BDBE-A9BD5525DB60}"/>
              </a:ext>
            </a:extLst>
          </p:cNvPr>
          <p:cNvSpPr/>
          <p:nvPr/>
        </p:nvSpPr>
        <p:spPr>
          <a:xfrm>
            <a:off x="432048" y="1037182"/>
            <a:ext cx="4572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据国家统计局统计资料显示，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年四川省每月水力发电量如右表所示：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）选用一个函数来近似描述水力发电量与时间的函数关系；</a:t>
            </a: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xmlns="" id="{46EA0F8B-5348-4BCC-A5C0-A5AE6DAE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4FFC68EF-445D-4D74-A616-3E491476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xmlns="" id="{6D17E0F2-F70E-470F-984C-CA318E50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DECC69-FB0C-4216-83F5-183DEC904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C009B3D7-76C9-431A-8DBF-C18F2971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8474165"/>
              </p:ext>
            </p:extLst>
          </p:nvPr>
        </p:nvGraphicFramePr>
        <p:xfrm>
          <a:off x="5038383" y="1489348"/>
          <a:ext cx="3312367" cy="3888422"/>
        </p:xfrm>
        <a:graphic>
          <a:graphicData uri="http://schemas.openxmlformats.org/drawingml/2006/table">
            <a:tbl>
              <a:tblPr firstRow="1" firstCol="1" bandRow="1"/>
              <a:tblGrid>
                <a:gridCol w="506314">
                  <a:extLst>
                    <a:ext uri="{9D8B030D-6E8A-4147-A177-3AD203B41FA5}">
                      <a16:colId xmlns:a16="http://schemas.microsoft.com/office/drawing/2014/main" xmlns="" val="2417283799"/>
                    </a:ext>
                  </a:extLst>
                </a:gridCol>
                <a:gridCol w="1149323">
                  <a:extLst>
                    <a:ext uri="{9D8B030D-6E8A-4147-A177-3AD203B41FA5}">
                      <a16:colId xmlns:a16="http://schemas.microsoft.com/office/drawing/2014/main" xmlns="" val="3258668472"/>
                    </a:ext>
                  </a:extLst>
                </a:gridCol>
                <a:gridCol w="555524">
                  <a:extLst>
                    <a:ext uri="{9D8B030D-6E8A-4147-A177-3AD203B41FA5}">
                      <a16:colId xmlns:a16="http://schemas.microsoft.com/office/drawing/2014/main" xmlns="" val="1073210910"/>
                    </a:ext>
                  </a:extLst>
                </a:gridCol>
                <a:gridCol w="1101206">
                  <a:extLst>
                    <a:ext uri="{9D8B030D-6E8A-4147-A177-3AD203B41FA5}">
                      <a16:colId xmlns:a16="http://schemas.microsoft.com/office/drawing/2014/main" xmlns="" val="1258068299"/>
                    </a:ext>
                  </a:extLst>
                </a:gridCol>
              </a:tblGrid>
              <a:tr h="107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月份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发电量（亿千瓦时）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月份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发电量（亿千瓦时）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6184436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104.737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297.263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0974240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90.003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187098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106.569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295.262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406090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144.779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254.883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6444731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199.992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7935166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254.857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7137024"/>
                  </a:ext>
                </a:extLst>
              </a:tr>
            </a:tbl>
          </a:graphicData>
        </a:graphic>
      </p:graphicFrame>
      <p:sp>
        <p:nvSpPr>
          <p:cNvPr id="11" name="TextBox 19">
            <a:extLst>
              <a:ext uri="{FF2B5EF4-FFF2-40B4-BE49-F238E27FC236}">
                <a16:creationId xmlns:a16="http://schemas.microsoft.com/office/drawing/2014/main" xmlns="" id="{DD2FEB2C-1E66-41D6-B6DA-F4818833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56788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</a:p>
        </p:txBody>
      </p:sp>
    </p:spTree>
    <p:extLst>
      <p:ext uri="{BB962C8B-B14F-4D97-AF65-F5344CB8AC3E}">
        <p14:creationId xmlns:p14="http://schemas.microsoft.com/office/powerpoint/2010/main" xmlns="" val="951942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910706DE-F0C4-4CD3-BDBE-A9BD5525DB60}"/>
              </a:ext>
            </a:extLst>
          </p:cNvPr>
          <p:cNvSpPr/>
          <p:nvPr/>
        </p:nvSpPr>
        <p:spPr>
          <a:xfrm>
            <a:off x="432048" y="882908"/>
            <a:ext cx="49830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4-12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月四川省全社会用电量 </a:t>
            </a:r>
            <a:r>
              <a:rPr lang="en-US" altLang="zh-CN" sz="2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（亿千瓦时）与月份</a:t>
            </a:r>
            <a:r>
              <a:rPr lang="en-US" altLang="zh-CN" sz="2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近似满足函数：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①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四川省在丰水期（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6-10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月）共需要外输水电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1000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亿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千瓦时，则为了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满足省内用电需求，共需要补充其他类型的电力（如火电、风电、光电）约多少亿千瓦时？（精确到个位）</a:t>
            </a: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②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4-12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月期间，是否存在水力发电量不能满足省内用电需求的时候？若是，请求出相应月份；否则，请说明理由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xmlns="" id="{46EA0F8B-5348-4BCC-A5C0-A5AE6DAE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4FFC68EF-445D-4D74-A616-3E491476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xmlns="" id="{6D17E0F2-F70E-470F-984C-CA318E50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DECC69-FB0C-4216-83F5-183DEC904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="" id="{D92B63F3-3D4D-449A-9F9C-2374BA0A9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0083478"/>
              </p:ext>
            </p:extLst>
          </p:nvPr>
        </p:nvGraphicFramePr>
        <p:xfrm>
          <a:off x="914889" y="1871710"/>
          <a:ext cx="3585103" cy="409726"/>
        </p:xfrm>
        <a:graphic>
          <a:graphicData uri="http://schemas.openxmlformats.org/presentationml/2006/ole">
            <p:oleObj spid="_x0000_s17476" name="Equation" r:id="rId3" imgW="1803400" imgH="203200" progId="Equation.DSMT4">
              <p:embed/>
            </p:oleObj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7B11F87C-8939-4ED8-9CEB-7740D3342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9906205"/>
              </p:ext>
            </p:extLst>
          </p:nvPr>
        </p:nvGraphicFramePr>
        <p:xfrm>
          <a:off x="5426702" y="1135920"/>
          <a:ext cx="3312367" cy="3888422"/>
        </p:xfrm>
        <a:graphic>
          <a:graphicData uri="http://schemas.openxmlformats.org/drawingml/2006/table">
            <a:tbl>
              <a:tblPr firstRow="1" firstCol="1" bandRow="1"/>
              <a:tblGrid>
                <a:gridCol w="506314">
                  <a:extLst>
                    <a:ext uri="{9D8B030D-6E8A-4147-A177-3AD203B41FA5}">
                      <a16:colId xmlns:a16="http://schemas.microsoft.com/office/drawing/2014/main" xmlns="" val="2417283799"/>
                    </a:ext>
                  </a:extLst>
                </a:gridCol>
                <a:gridCol w="1149323">
                  <a:extLst>
                    <a:ext uri="{9D8B030D-6E8A-4147-A177-3AD203B41FA5}">
                      <a16:colId xmlns:a16="http://schemas.microsoft.com/office/drawing/2014/main" xmlns="" val="3258668472"/>
                    </a:ext>
                  </a:extLst>
                </a:gridCol>
                <a:gridCol w="555524">
                  <a:extLst>
                    <a:ext uri="{9D8B030D-6E8A-4147-A177-3AD203B41FA5}">
                      <a16:colId xmlns:a16="http://schemas.microsoft.com/office/drawing/2014/main" xmlns="" val="1073210910"/>
                    </a:ext>
                  </a:extLst>
                </a:gridCol>
                <a:gridCol w="1101206">
                  <a:extLst>
                    <a:ext uri="{9D8B030D-6E8A-4147-A177-3AD203B41FA5}">
                      <a16:colId xmlns:a16="http://schemas.microsoft.com/office/drawing/2014/main" xmlns="" val="1258068299"/>
                    </a:ext>
                  </a:extLst>
                </a:gridCol>
              </a:tblGrid>
              <a:tr h="107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月份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发电量（亿千瓦时）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月份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发电量（亿千瓦时）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6184436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104.737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297.263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0974240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90.003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187098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106.569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295.262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406090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144.779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254.883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6444731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199.992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7935166"/>
                  </a:ext>
                </a:extLst>
              </a:tr>
              <a:tr h="46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254.857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7137024"/>
                  </a:ext>
                </a:extLst>
              </a:tr>
            </a:tbl>
          </a:graphicData>
        </a:graphic>
      </p:graphicFrame>
      <p:sp>
        <p:nvSpPr>
          <p:cNvPr id="15" name="TextBox 19">
            <a:extLst>
              <a:ext uri="{FF2B5EF4-FFF2-40B4-BE49-F238E27FC236}">
                <a16:creationId xmlns:a16="http://schemas.microsoft.com/office/drawing/2014/main" xmlns="" id="{12CAEAB9-6B54-4763-B513-A66678E8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56788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</a:p>
        </p:txBody>
      </p:sp>
    </p:spTree>
    <p:extLst>
      <p:ext uri="{BB962C8B-B14F-4D97-AF65-F5344CB8AC3E}">
        <p14:creationId xmlns:p14="http://schemas.microsoft.com/office/powerpoint/2010/main" xmlns="" val="10716264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15220" y="785359"/>
            <a:ext cx="4845982" cy="6223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三角函数模型的简单应用的步骤：</a:t>
            </a:r>
            <a:endParaRPr 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ED89421B-28AE-4DE3-8993-62A473D71DB7}"/>
              </a:ext>
            </a:extLst>
          </p:cNvPr>
          <p:cNvGrpSpPr/>
          <p:nvPr/>
        </p:nvGrpSpPr>
        <p:grpSpPr>
          <a:xfrm>
            <a:off x="179512" y="2421336"/>
            <a:ext cx="2124900" cy="891000"/>
            <a:chOff x="4986193" y="3017251"/>
            <a:chExt cx="2307741" cy="873467"/>
          </a:xfrm>
        </p:grpSpPr>
        <p:sp>
          <p:nvSpPr>
            <p:cNvPr id="50" name="Rounded Rectangle 34">
              <a:extLst>
                <a:ext uri="{FF2B5EF4-FFF2-40B4-BE49-F238E27FC236}">
                  <a16:creationId xmlns:a16="http://schemas.microsoft.com/office/drawing/2014/main" xmlns="" id="{D6A286E9-8AD0-496E-8FB6-9017705FBA8F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51" name="Rounded Rectangle 34">
              <a:extLst>
                <a:ext uri="{FF2B5EF4-FFF2-40B4-BE49-F238E27FC236}">
                  <a16:creationId xmlns:a16="http://schemas.microsoft.com/office/drawing/2014/main" xmlns="" id="{B5C8A879-EADE-42C3-A855-1187E74F1929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52" name="Rectangle 13">
              <a:extLst>
                <a:ext uri="{FF2B5EF4-FFF2-40B4-BE49-F238E27FC236}">
                  <a16:creationId xmlns:a16="http://schemas.microsoft.com/office/drawing/2014/main" xmlns="" id="{276C15FD-7A93-4C76-8CA3-4887F80B376E}"/>
                </a:ext>
              </a:extLst>
            </p:cNvPr>
            <p:cNvSpPr/>
            <p:nvPr/>
          </p:nvSpPr>
          <p:spPr>
            <a:xfrm>
              <a:off x="5483491" y="3219848"/>
              <a:ext cx="1259057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实际问题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124DF5C3-34EC-439C-BC6D-CC6F35E7C111}"/>
              </a:ext>
            </a:extLst>
          </p:cNvPr>
          <p:cNvGrpSpPr/>
          <p:nvPr/>
        </p:nvGrpSpPr>
        <p:grpSpPr>
          <a:xfrm>
            <a:off x="7956376" y="1768600"/>
            <a:ext cx="972772" cy="891000"/>
            <a:chOff x="4986193" y="3017251"/>
            <a:chExt cx="2307741" cy="873467"/>
          </a:xfrm>
        </p:grpSpPr>
        <p:sp>
          <p:nvSpPr>
            <p:cNvPr id="58" name="Rounded Rectangle 34">
              <a:extLst>
                <a:ext uri="{FF2B5EF4-FFF2-40B4-BE49-F238E27FC236}">
                  <a16:creationId xmlns:a16="http://schemas.microsoft.com/office/drawing/2014/main" xmlns="" id="{E9486703-7DD7-4BD3-ADDD-7A2694A82408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59" name="Rounded Rectangle 34">
              <a:extLst>
                <a:ext uri="{FF2B5EF4-FFF2-40B4-BE49-F238E27FC236}">
                  <a16:creationId xmlns:a16="http://schemas.microsoft.com/office/drawing/2014/main" xmlns="" id="{DBB51C69-E516-4274-A64F-8D775E0D8BDF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60" name="Rectangle 13">
              <a:extLst>
                <a:ext uri="{FF2B5EF4-FFF2-40B4-BE49-F238E27FC236}">
                  <a16:creationId xmlns:a16="http://schemas.microsoft.com/office/drawing/2014/main" xmlns="" id="{FDB17D1E-36EB-47FE-93A0-316A97A628C3}"/>
                </a:ext>
              </a:extLst>
            </p:cNvPr>
            <p:cNvSpPr/>
            <p:nvPr/>
          </p:nvSpPr>
          <p:spPr>
            <a:xfrm>
              <a:off x="5315926" y="3219848"/>
              <a:ext cx="1594185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图象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AC319C79-C068-4E5A-AFBA-7B3F4712E5A8}"/>
              </a:ext>
            </a:extLst>
          </p:cNvPr>
          <p:cNvGrpSpPr/>
          <p:nvPr/>
        </p:nvGrpSpPr>
        <p:grpSpPr>
          <a:xfrm>
            <a:off x="7956376" y="2956230"/>
            <a:ext cx="972772" cy="891000"/>
            <a:chOff x="4986193" y="3017251"/>
            <a:chExt cx="2307741" cy="873467"/>
          </a:xfrm>
        </p:grpSpPr>
        <p:sp>
          <p:nvSpPr>
            <p:cNvPr id="62" name="Rounded Rectangle 34">
              <a:extLst>
                <a:ext uri="{FF2B5EF4-FFF2-40B4-BE49-F238E27FC236}">
                  <a16:creationId xmlns:a16="http://schemas.microsoft.com/office/drawing/2014/main" xmlns="" id="{32FD5457-37AE-4E04-97B4-06D9C67B27B7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63" name="Rounded Rectangle 34">
              <a:extLst>
                <a:ext uri="{FF2B5EF4-FFF2-40B4-BE49-F238E27FC236}">
                  <a16:creationId xmlns:a16="http://schemas.microsoft.com/office/drawing/2014/main" xmlns="" id="{B58E9BBF-8DA7-4E4F-B921-0D39AC8BFC60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64" name="Rectangle 13">
              <a:extLst>
                <a:ext uri="{FF2B5EF4-FFF2-40B4-BE49-F238E27FC236}">
                  <a16:creationId xmlns:a16="http://schemas.microsoft.com/office/drawing/2014/main" xmlns="" id="{1F23DD8A-9E94-4641-BE46-D3247E2B1ADF}"/>
                </a:ext>
              </a:extLst>
            </p:cNvPr>
            <p:cNvSpPr/>
            <p:nvPr/>
          </p:nvSpPr>
          <p:spPr>
            <a:xfrm>
              <a:off x="5026909" y="3219848"/>
              <a:ext cx="2172219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解析式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791AC1DA-3862-4792-8A5E-022EF9B5DD5D}"/>
              </a:ext>
            </a:extLst>
          </p:cNvPr>
          <p:cNvGrpSpPr/>
          <p:nvPr/>
        </p:nvGrpSpPr>
        <p:grpSpPr>
          <a:xfrm>
            <a:off x="5323686" y="4441676"/>
            <a:ext cx="2154316" cy="891000"/>
            <a:chOff x="4954246" y="3017251"/>
            <a:chExt cx="2339688" cy="873467"/>
          </a:xfrm>
        </p:grpSpPr>
        <p:sp>
          <p:nvSpPr>
            <p:cNvPr id="66" name="Rounded Rectangle 34">
              <a:extLst>
                <a:ext uri="{FF2B5EF4-FFF2-40B4-BE49-F238E27FC236}">
                  <a16:creationId xmlns:a16="http://schemas.microsoft.com/office/drawing/2014/main" xmlns="" id="{14524409-CD71-47A2-B8C8-85CBBC7FCA1E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67" name="Rounded Rectangle 34">
              <a:extLst>
                <a:ext uri="{FF2B5EF4-FFF2-40B4-BE49-F238E27FC236}">
                  <a16:creationId xmlns:a16="http://schemas.microsoft.com/office/drawing/2014/main" xmlns="" id="{5D519B03-A5A1-46D2-8FE8-2EA8A8BEC55F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68" name="Rectangle 13">
              <a:extLst>
                <a:ext uri="{FF2B5EF4-FFF2-40B4-BE49-F238E27FC236}">
                  <a16:creationId xmlns:a16="http://schemas.microsoft.com/office/drawing/2014/main" xmlns="" id="{D4AF90D2-1B4D-4588-A095-11435F85F90F}"/>
                </a:ext>
              </a:extLst>
            </p:cNvPr>
            <p:cNvSpPr/>
            <p:nvPr/>
          </p:nvSpPr>
          <p:spPr>
            <a:xfrm>
              <a:off x="4954246" y="3219848"/>
              <a:ext cx="2317546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三角函数模型的解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4C2FFB08-B426-404A-B627-7AE8C8D967A0}"/>
              </a:ext>
            </a:extLst>
          </p:cNvPr>
          <p:cNvGrpSpPr/>
          <p:nvPr/>
        </p:nvGrpSpPr>
        <p:grpSpPr>
          <a:xfrm>
            <a:off x="179512" y="4441676"/>
            <a:ext cx="2124900" cy="891000"/>
            <a:chOff x="4986193" y="3017251"/>
            <a:chExt cx="2307741" cy="873467"/>
          </a:xfrm>
        </p:grpSpPr>
        <p:sp>
          <p:nvSpPr>
            <p:cNvPr id="70" name="Rounded Rectangle 34">
              <a:extLst>
                <a:ext uri="{FF2B5EF4-FFF2-40B4-BE49-F238E27FC236}">
                  <a16:creationId xmlns:a16="http://schemas.microsoft.com/office/drawing/2014/main" xmlns="" id="{5FC8B661-0237-4719-A6F4-5B7DE4B6A2A1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71" name="Rounded Rectangle 34">
              <a:extLst>
                <a:ext uri="{FF2B5EF4-FFF2-40B4-BE49-F238E27FC236}">
                  <a16:creationId xmlns:a16="http://schemas.microsoft.com/office/drawing/2014/main" xmlns="" id="{6F45F274-7EC4-455F-B67F-0F50A4761F20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72" name="Rectangle 13">
              <a:extLst>
                <a:ext uri="{FF2B5EF4-FFF2-40B4-BE49-F238E27FC236}">
                  <a16:creationId xmlns:a16="http://schemas.microsoft.com/office/drawing/2014/main" xmlns="" id="{AE95AFA9-C384-4CBF-99B9-7B771987B049}"/>
                </a:ext>
              </a:extLst>
            </p:cNvPr>
            <p:cNvSpPr/>
            <p:nvPr/>
          </p:nvSpPr>
          <p:spPr>
            <a:xfrm>
              <a:off x="5218870" y="3219848"/>
              <a:ext cx="1788301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实际问题的解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EBC4BB7A-3410-47D2-8AA8-E24DC37AF497}"/>
              </a:ext>
            </a:extLst>
          </p:cNvPr>
          <p:cNvGrpSpPr/>
          <p:nvPr/>
        </p:nvGrpSpPr>
        <p:grpSpPr>
          <a:xfrm>
            <a:off x="5366279" y="2421336"/>
            <a:ext cx="2124900" cy="891000"/>
            <a:chOff x="4986193" y="3017251"/>
            <a:chExt cx="2307741" cy="873467"/>
          </a:xfrm>
        </p:grpSpPr>
        <p:sp>
          <p:nvSpPr>
            <p:cNvPr id="74" name="Rounded Rectangle 34">
              <a:extLst>
                <a:ext uri="{FF2B5EF4-FFF2-40B4-BE49-F238E27FC236}">
                  <a16:creationId xmlns:a16="http://schemas.microsoft.com/office/drawing/2014/main" xmlns="" id="{A6946DD1-EFD6-4ADA-A92B-EE59D0E7A157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75" name="Rounded Rectangle 34">
              <a:extLst>
                <a:ext uri="{FF2B5EF4-FFF2-40B4-BE49-F238E27FC236}">
                  <a16:creationId xmlns:a16="http://schemas.microsoft.com/office/drawing/2014/main" xmlns="" id="{66426A33-FC92-4917-B377-ABC9C1CF5BE1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76" name="Rectangle 13">
              <a:extLst>
                <a:ext uri="{FF2B5EF4-FFF2-40B4-BE49-F238E27FC236}">
                  <a16:creationId xmlns:a16="http://schemas.microsoft.com/office/drawing/2014/main" xmlns="" id="{62860E78-98C3-4243-833D-E26C0227BFEF}"/>
                </a:ext>
              </a:extLst>
            </p:cNvPr>
            <p:cNvSpPr/>
            <p:nvPr/>
          </p:nvSpPr>
          <p:spPr>
            <a:xfrm>
              <a:off x="5218869" y="3219848"/>
              <a:ext cx="1788301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三角函数模型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7178" name="直接箭头连接符 7177">
            <a:extLst>
              <a:ext uri="{FF2B5EF4-FFF2-40B4-BE49-F238E27FC236}">
                <a16:creationId xmlns:a16="http://schemas.microsoft.com/office/drawing/2014/main" xmlns="" id="{43914B13-DB46-48F2-81AB-33AB247315B1}"/>
              </a:ext>
            </a:extLst>
          </p:cNvPr>
          <p:cNvCxnSpPr>
            <a:cxnSpLocks/>
            <a:stCxn id="75" idx="2"/>
            <a:endCxn id="66" idx="0"/>
          </p:cNvCxnSpPr>
          <p:nvPr/>
        </p:nvCxnSpPr>
        <p:spPr>
          <a:xfrm flipH="1">
            <a:off x="6415552" y="3221259"/>
            <a:ext cx="6473" cy="1220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81" name="直接箭头连接符 7180">
            <a:extLst>
              <a:ext uri="{FF2B5EF4-FFF2-40B4-BE49-F238E27FC236}">
                <a16:creationId xmlns:a16="http://schemas.microsoft.com/office/drawing/2014/main" xmlns="" id="{347B99D4-AE88-400F-8DC4-AE1B7F17B43E}"/>
              </a:ext>
            </a:extLst>
          </p:cNvPr>
          <p:cNvCxnSpPr>
            <a:stCxn id="66" idx="1"/>
            <a:endCxn id="70" idx="3"/>
          </p:cNvCxnSpPr>
          <p:nvPr/>
        </p:nvCxnSpPr>
        <p:spPr>
          <a:xfrm flipH="1">
            <a:off x="2304412" y="4887176"/>
            <a:ext cx="3048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xmlns="" id="{5E97A529-4CCA-4DD2-9E73-C59BB7602FC3}"/>
              </a:ext>
            </a:extLst>
          </p:cNvPr>
          <p:cNvCxnSpPr>
            <a:cxnSpLocks/>
            <a:stCxn id="51" idx="2"/>
            <a:endCxn id="70" idx="0"/>
          </p:cNvCxnSpPr>
          <p:nvPr/>
        </p:nvCxnSpPr>
        <p:spPr>
          <a:xfrm>
            <a:off x="1235258" y="3221259"/>
            <a:ext cx="6704" cy="122041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83" name="连接符: 肘形 7182">
            <a:extLst>
              <a:ext uri="{FF2B5EF4-FFF2-40B4-BE49-F238E27FC236}">
                <a16:creationId xmlns:a16="http://schemas.microsoft.com/office/drawing/2014/main" xmlns="" id="{0217B36C-1EE8-4854-9995-46B8267B8FC0}"/>
              </a:ext>
            </a:extLst>
          </p:cNvPr>
          <p:cNvCxnSpPr>
            <a:stCxn id="74" idx="3"/>
            <a:endCxn id="62" idx="1"/>
          </p:cNvCxnSpPr>
          <p:nvPr/>
        </p:nvCxnSpPr>
        <p:spPr>
          <a:xfrm>
            <a:off x="7491179" y="2866836"/>
            <a:ext cx="465197" cy="5348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85" name="连接符: 肘形 7184">
            <a:extLst>
              <a:ext uri="{FF2B5EF4-FFF2-40B4-BE49-F238E27FC236}">
                <a16:creationId xmlns:a16="http://schemas.microsoft.com/office/drawing/2014/main" xmlns="" id="{32560F6E-AFBC-40DF-9D10-154D9DE06CEB}"/>
              </a:ext>
            </a:extLst>
          </p:cNvPr>
          <p:cNvCxnSpPr>
            <a:stCxn id="74" idx="3"/>
            <a:endCxn id="58" idx="1"/>
          </p:cNvCxnSpPr>
          <p:nvPr/>
        </p:nvCxnSpPr>
        <p:spPr>
          <a:xfrm flipV="1">
            <a:off x="7491179" y="2214100"/>
            <a:ext cx="465197" cy="6527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124DF5C3-34EC-439C-BC6D-CC6F35E7C111}"/>
              </a:ext>
            </a:extLst>
          </p:cNvPr>
          <p:cNvGrpSpPr/>
          <p:nvPr/>
        </p:nvGrpSpPr>
        <p:grpSpPr>
          <a:xfrm>
            <a:off x="2664452" y="1432218"/>
            <a:ext cx="2321889" cy="891000"/>
            <a:chOff x="4986193" y="3017251"/>
            <a:chExt cx="2307741" cy="873467"/>
          </a:xfrm>
        </p:grpSpPr>
        <p:sp>
          <p:nvSpPr>
            <p:cNvPr id="36" name="Rounded Rectangle 34">
              <a:extLst>
                <a:ext uri="{FF2B5EF4-FFF2-40B4-BE49-F238E27FC236}">
                  <a16:creationId xmlns:a16="http://schemas.microsoft.com/office/drawing/2014/main" xmlns="" id="{E9486703-7DD7-4BD3-ADDD-7A2694A82408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37" name="Rounded Rectangle 34">
              <a:extLst>
                <a:ext uri="{FF2B5EF4-FFF2-40B4-BE49-F238E27FC236}">
                  <a16:creationId xmlns:a16="http://schemas.microsoft.com/office/drawing/2014/main" xmlns="" id="{DBB51C69-E516-4274-A64F-8D775E0D8BDF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xmlns="" id="{FDB17D1E-36EB-47FE-93A0-316A97A628C3}"/>
                </a:ext>
              </a:extLst>
            </p:cNvPr>
            <p:cNvSpPr/>
            <p:nvPr/>
          </p:nvSpPr>
          <p:spPr>
            <a:xfrm>
              <a:off x="5536900" y="3219848"/>
              <a:ext cx="1152238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收集数据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124DF5C3-34EC-439C-BC6D-CC6F35E7C111}"/>
              </a:ext>
            </a:extLst>
          </p:cNvPr>
          <p:cNvGrpSpPr/>
          <p:nvPr/>
        </p:nvGrpSpPr>
        <p:grpSpPr>
          <a:xfrm>
            <a:off x="2664452" y="2419439"/>
            <a:ext cx="2321889" cy="891000"/>
            <a:chOff x="4986193" y="3017251"/>
            <a:chExt cx="2307741" cy="873467"/>
          </a:xfrm>
        </p:grpSpPr>
        <p:sp>
          <p:nvSpPr>
            <p:cNvPr id="41" name="Rounded Rectangle 34">
              <a:extLst>
                <a:ext uri="{FF2B5EF4-FFF2-40B4-BE49-F238E27FC236}">
                  <a16:creationId xmlns:a16="http://schemas.microsoft.com/office/drawing/2014/main" xmlns="" id="{E9486703-7DD7-4BD3-ADDD-7A2694A82408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42" name="Rounded Rectangle 34">
              <a:extLst>
                <a:ext uri="{FF2B5EF4-FFF2-40B4-BE49-F238E27FC236}">
                  <a16:creationId xmlns:a16="http://schemas.microsoft.com/office/drawing/2014/main" xmlns="" id="{DBB51C69-E516-4274-A64F-8D775E0D8BDF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xmlns="" id="{FDB17D1E-36EB-47FE-93A0-316A97A628C3}"/>
                </a:ext>
              </a:extLst>
            </p:cNvPr>
            <p:cNvSpPr/>
            <p:nvPr/>
          </p:nvSpPr>
          <p:spPr>
            <a:xfrm>
              <a:off x="5536900" y="3219848"/>
              <a:ext cx="1152239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画散点图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124DF5C3-34EC-439C-BC6D-CC6F35E7C111}"/>
              </a:ext>
            </a:extLst>
          </p:cNvPr>
          <p:cNvGrpSpPr/>
          <p:nvPr/>
        </p:nvGrpSpPr>
        <p:grpSpPr>
          <a:xfrm>
            <a:off x="2664452" y="3406660"/>
            <a:ext cx="2321889" cy="891000"/>
            <a:chOff x="4986193" y="3017251"/>
            <a:chExt cx="2307741" cy="873467"/>
          </a:xfrm>
        </p:grpSpPr>
        <p:sp>
          <p:nvSpPr>
            <p:cNvPr id="45" name="Rounded Rectangle 34">
              <a:extLst>
                <a:ext uri="{FF2B5EF4-FFF2-40B4-BE49-F238E27FC236}">
                  <a16:creationId xmlns:a16="http://schemas.microsoft.com/office/drawing/2014/main" xmlns="" id="{E9486703-7DD7-4BD3-ADDD-7A2694A82408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34">
              <a:extLst>
                <a:ext uri="{FF2B5EF4-FFF2-40B4-BE49-F238E27FC236}">
                  <a16:creationId xmlns:a16="http://schemas.microsoft.com/office/drawing/2014/main" xmlns="" id="{DBB51C69-E516-4274-A64F-8D775E0D8BDF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FDB17D1E-36EB-47FE-93A0-316A97A628C3}"/>
                </a:ext>
              </a:extLst>
            </p:cNvPr>
            <p:cNvSpPr/>
            <p:nvPr/>
          </p:nvSpPr>
          <p:spPr>
            <a:xfrm>
              <a:off x="5294728" y="3219848"/>
              <a:ext cx="1636582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选择函数模型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7" name="肘形连接符 6"/>
          <p:cNvCxnSpPr>
            <a:stCxn id="50" idx="3"/>
            <a:endCxn id="36" idx="1"/>
          </p:cNvCxnSpPr>
          <p:nvPr/>
        </p:nvCxnSpPr>
        <p:spPr>
          <a:xfrm flipV="1">
            <a:off x="2304412" y="1877718"/>
            <a:ext cx="360040" cy="9891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45" idx="3"/>
            <a:endCxn id="74" idx="1"/>
          </p:cNvCxnSpPr>
          <p:nvPr/>
        </p:nvCxnSpPr>
        <p:spPr>
          <a:xfrm flipV="1">
            <a:off x="4986341" y="2866836"/>
            <a:ext cx="379938" cy="9853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37" idx="2"/>
            <a:endCxn id="41" idx="0"/>
          </p:cNvCxnSpPr>
          <p:nvPr/>
        </p:nvCxnSpPr>
        <p:spPr>
          <a:xfrm>
            <a:off x="3818071" y="2232141"/>
            <a:ext cx="7326" cy="187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71" name="直接箭头连接符 7170"/>
          <p:cNvCxnSpPr>
            <a:stCxn id="42" idx="2"/>
            <a:endCxn id="45" idx="0"/>
          </p:cNvCxnSpPr>
          <p:nvPr/>
        </p:nvCxnSpPr>
        <p:spPr>
          <a:xfrm>
            <a:off x="3818071" y="3219362"/>
            <a:ext cx="7326" cy="187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xmlns="" id="{8F45A07D-6975-4206-81AB-FA8D95906EF1}"/>
              </a:ext>
            </a:extLst>
          </p:cNvPr>
          <p:cNvCxnSpPr>
            <a:cxnSpLocks/>
          </p:cNvCxnSpPr>
          <p:nvPr/>
        </p:nvCxnSpPr>
        <p:spPr>
          <a:xfrm>
            <a:off x="8353084" y="2618664"/>
            <a:ext cx="0" cy="328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xmlns="" id="{634C34D7-0DF8-4C78-9B72-42923262F8EB}"/>
              </a:ext>
            </a:extLst>
          </p:cNvPr>
          <p:cNvCxnSpPr>
            <a:cxnSpLocks/>
          </p:cNvCxnSpPr>
          <p:nvPr/>
        </p:nvCxnSpPr>
        <p:spPr>
          <a:xfrm flipV="1">
            <a:off x="8497100" y="2632878"/>
            <a:ext cx="0" cy="296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19">
            <a:extLst>
              <a:ext uri="{FF2B5EF4-FFF2-40B4-BE49-F238E27FC236}">
                <a16:creationId xmlns:a16="http://schemas.microsoft.com/office/drawing/2014/main" xmlns="" id="{775C0F0E-7F6D-4015-95FB-EFC52A3AC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56788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反思归纳</a:t>
            </a:r>
          </a:p>
        </p:txBody>
      </p:sp>
    </p:spTree>
    <p:extLst>
      <p:ext uri="{BB962C8B-B14F-4D97-AF65-F5344CB8AC3E}">
        <p14:creationId xmlns:p14="http://schemas.microsoft.com/office/powerpoint/2010/main" xmlns="" val="302761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华文中宋" pitchFamily="2" charset="-122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华文中宋" pitchFamily="2" charset="-122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华文中宋" pitchFamily="2" charset="-122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华文中宋" pitchFamily="2" charset="-122"/>
            </a:endParaRP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华文中宋" pitchFamily="2" charset="-122"/>
            </a:endParaRP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251520" y="985292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思想与方法：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E00D5E2-4AE0-497F-9BD6-1D0FA4F53550}"/>
              </a:ext>
            </a:extLst>
          </p:cNvPr>
          <p:cNvSpPr/>
          <p:nvPr/>
        </p:nvSpPr>
        <p:spPr>
          <a:xfrm>
            <a:off x="1403648" y="2507350"/>
            <a:ext cx="141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数形结合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01A3A81-B829-4179-91C5-A5312439667A}"/>
              </a:ext>
            </a:extLst>
          </p:cNvPr>
          <p:cNvSpPr/>
          <p:nvPr/>
        </p:nvSpPr>
        <p:spPr>
          <a:xfrm>
            <a:off x="1403648" y="3908003"/>
            <a:ext cx="205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函数与方程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01A3A81-B829-4179-91C5-A5312439667A}"/>
              </a:ext>
            </a:extLst>
          </p:cNvPr>
          <p:cNvSpPr/>
          <p:nvPr/>
        </p:nvSpPr>
        <p:spPr>
          <a:xfrm>
            <a:off x="1403648" y="3207676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转化与化归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7060BAB-F92F-4BBD-AC13-D5E3C125D65B}"/>
              </a:ext>
            </a:extLst>
          </p:cNvPr>
          <p:cNvSpPr/>
          <p:nvPr/>
        </p:nvSpPr>
        <p:spPr>
          <a:xfrm>
            <a:off x="395536" y="176188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方法：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7EAE590-61D9-4FC3-9CF6-63FC6DECFCFF}"/>
              </a:ext>
            </a:extLst>
          </p:cNvPr>
          <p:cNvSpPr/>
          <p:nvPr/>
        </p:nvSpPr>
        <p:spPr>
          <a:xfrm>
            <a:off x="1390308" y="17618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数学建模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28B6888E-C908-4790-B287-877071237996}"/>
              </a:ext>
            </a:extLst>
          </p:cNvPr>
          <p:cNvSpPr/>
          <p:nvPr/>
        </p:nvSpPr>
        <p:spPr>
          <a:xfrm>
            <a:off x="395536" y="249746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思想：</a:t>
            </a:r>
            <a:endParaRPr lang="zh-CN" alt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227334-F42C-48D8-843A-8224F395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56788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反思归纳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ED953DF-B5FC-42E3-9A65-7DF7B159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39" y="1633364"/>
            <a:ext cx="5883535" cy="27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9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1AE74D0-7632-4331-8144-0DAF445D3431}"/>
              </a:ext>
            </a:extLst>
          </p:cNvPr>
          <p:cNvSpPr/>
          <p:nvPr/>
        </p:nvSpPr>
        <p:spPr>
          <a:xfrm>
            <a:off x="610580" y="1763439"/>
            <a:ext cx="79228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北京天安门广场的国旗每天是在日出时随太阳升起，在日落时降旗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请根据年鉴或其他的参考资料，统计过去一年中不同时期的日出和日落时间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在同一坐标系中，以日期为横轴，画出散点图，并用曲线去拟合这些数据，同时找到函数模型；</a:t>
            </a: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某同学准备在五一长假时去看升旗，他应当几点到达广场？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1467CD3-1626-4035-B18D-C9216CDDE13B}"/>
              </a:ext>
            </a:extLst>
          </p:cNvPr>
          <p:cNvSpPr txBox="1"/>
          <p:nvPr/>
        </p:nvSpPr>
        <p:spPr>
          <a:xfrm>
            <a:off x="755576" y="120403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人教社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版 必修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 P66 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xmlns="" id="{59CB2F04-28FA-4FAF-94CE-23211784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56788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运用检测</a:t>
            </a:r>
          </a:p>
        </p:txBody>
      </p:sp>
    </p:spTree>
    <p:extLst>
      <p:ext uri="{BB962C8B-B14F-4D97-AF65-F5344CB8AC3E}">
        <p14:creationId xmlns:p14="http://schemas.microsoft.com/office/powerpoint/2010/main" xmlns="" val="355221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14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DEF421A-B4C5-4866-BB70-F0BCB92F1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547467"/>
            <a:ext cx="4536504" cy="474738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B5F4FAC-F408-43CF-8525-170B244CCADE}"/>
              </a:ext>
            </a:extLst>
          </p:cNvPr>
          <p:cNvSpPr/>
          <p:nvPr/>
        </p:nvSpPr>
        <p:spPr>
          <a:xfrm>
            <a:off x="432048" y="862756"/>
            <a:ext cx="3168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2018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日，全球化与世界级城市研究小组与网络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GAWC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公布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年世界城市体系排名，全球共有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361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个城市入选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其中成都以第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98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名的排名，连续第三次成为继“北上广深”之后的“中国大陆第五城”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xmlns="" id="{DE45CC5B-1736-4C6A-B041-C00CCBFD3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56788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提出问题</a:t>
            </a:r>
          </a:p>
        </p:txBody>
      </p:sp>
    </p:spTree>
    <p:extLst>
      <p:ext uri="{BB962C8B-B14F-4D97-AF65-F5344CB8AC3E}">
        <p14:creationId xmlns:p14="http://schemas.microsoft.com/office/powerpoint/2010/main" xmlns="" val="166038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DEF421A-B4C5-4866-BB70-F0BCB92F1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523220"/>
            <a:ext cx="4882049" cy="461713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B5F4FAC-F408-43CF-8525-170B244CCADE}"/>
              </a:ext>
            </a:extLst>
          </p:cNvPr>
          <p:cNvSpPr/>
          <p:nvPr/>
        </p:nvSpPr>
        <p:spPr>
          <a:xfrm>
            <a:off x="432048" y="938959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2017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月通过的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成都市城市总体规划（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2016—2035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年）（送审稿）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中，成都市也明确提出今后的城市战略定位：四川省省会，国家中心城市，国际门户枢纽城市，世界文化名城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xmlns="" id="{C7ACF560-C136-48C9-BAAA-91016C5E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56788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提出问题</a:t>
            </a:r>
          </a:p>
        </p:txBody>
      </p:sp>
    </p:spTree>
    <p:extLst>
      <p:ext uri="{BB962C8B-B14F-4D97-AF65-F5344CB8AC3E}">
        <p14:creationId xmlns:p14="http://schemas.microsoft.com/office/powerpoint/2010/main" xmlns="" val="227965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90DBFF1-DE5D-4A79-976E-1FEAEC9D9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5736"/>
            <a:ext cx="9144000" cy="26302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0917FB6-28FC-4795-B921-0115B1FC8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37"/>
          <a:stretch/>
        </p:blipFill>
        <p:spPr>
          <a:xfrm>
            <a:off x="0" y="8990"/>
            <a:ext cx="9144000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86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90DBFF1-DE5D-4A79-976E-1FEAEC9D9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8" b="5463"/>
          <a:stretch/>
        </p:blipFill>
        <p:spPr>
          <a:xfrm>
            <a:off x="-22639" y="0"/>
            <a:ext cx="917909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09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90DBFF1-DE5D-4A79-976E-1FEAEC9D9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21"/>
          <a:stretch/>
        </p:blipFill>
        <p:spPr>
          <a:xfrm>
            <a:off x="0" y="-1"/>
            <a:ext cx="9144000" cy="60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37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2534767-C357-4E97-9065-D41F61E57F74}"/>
              </a:ext>
            </a:extLst>
          </p:cNvPr>
          <p:cNvSpPr/>
          <p:nvPr/>
        </p:nvSpPr>
        <p:spPr>
          <a:xfrm>
            <a:off x="428046" y="867263"/>
            <a:ext cx="2376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成都位于四川盆地的西部，河川纵横，群山环绕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属于亚热带季风性湿润气候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四季分明，夏季高温多雨，冬季温和湿润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6D16510-9EC8-468E-8D67-8DFF339CD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8791" y="867263"/>
            <a:ext cx="5147165" cy="398047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093C3F8-6815-490B-AC24-98BD5CDEF4F5}"/>
              </a:ext>
            </a:extLst>
          </p:cNvPr>
          <p:cNvSpPr/>
          <p:nvPr/>
        </p:nvSpPr>
        <p:spPr>
          <a:xfrm>
            <a:off x="3923928" y="115146"/>
            <a:ext cx="3741617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宜人的气候环境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xmlns="" id="{D10823F1-1CFB-41DB-8E2E-33EBDB02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56788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</a:p>
        </p:txBody>
      </p:sp>
    </p:spTree>
    <p:extLst>
      <p:ext uri="{BB962C8B-B14F-4D97-AF65-F5344CB8AC3E}">
        <p14:creationId xmlns:p14="http://schemas.microsoft.com/office/powerpoint/2010/main" xmlns="" val="15349704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DD5DAD4-DE82-4909-8412-76C266F0A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953829"/>
            <a:ext cx="3390900" cy="33242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910706DE-F0C4-4CD3-BDBE-A9BD5525DB60}"/>
              </a:ext>
            </a:extLst>
          </p:cNvPr>
          <p:cNvSpPr/>
          <p:nvPr/>
        </p:nvSpPr>
        <p:spPr>
          <a:xfrm>
            <a:off x="432048" y="1004672"/>
            <a:ext cx="546847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如图，据成都气象局多年统计资料显示，成都市从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月初到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月初的月平均气温近似满足函数：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）写出这段曲线的函数解析式；</a:t>
            </a: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）根据求解出的函数解析式，预测成都全年月平均气温低于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的是哪些月份？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xmlns="" id="{46EA0F8B-5348-4BCC-A5C0-A5AE6DAE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4FFC68EF-445D-4D74-A616-3E491476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xmlns="" id="{6D17E0F2-F70E-470F-984C-CA318E50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6BE4E047-569D-4364-AE35-C354C152F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256788"/>
            <a:ext cx="1619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307BBA-4C6D-461B-BD86-17678D424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76319"/>
            <a:ext cx="530443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7141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124DF5C3-34EC-439C-BC6D-CC6F35E7C111}"/>
              </a:ext>
            </a:extLst>
          </p:cNvPr>
          <p:cNvGrpSpPr/>
          <p:nvPr/>
        </p:nvGrpSpPr>
        <p:grpSpPr>
          <a:xfrm>
            <a:off x="4785833" y="1759264"/>
            <a:ext cx="1908876" cy="891000"/>
            <a:chOff x="4986193" y="3017251"/>
            <a:chExt cx="2307741" cy="873467"/>
          </a:xfrm>
        </p:grpSpPr>
        <p:sp>
          <p:nvSpPr>
            <p:cNvPr id="58" name="Rounded Rectangle 34">
              <a:extLst>
                <a:ext uri="{FF2B5EF4-FFF2-40B4-BE49-F238E27FC236}">
                  <a16:creationId xmlns:a16="http://schemas.microsoft.com/office/drawing/2014/main" xmlns="" id="{E9486703-7DD7-4BD3-ADDD-7A2694A82408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59" name="Rounded Rectangle 34">
              <a:extLst>
                <a:ext uri="{FF2B5EF4-FFF2-40B4-BE49-F238E27FC236}">
                  <a16:creationId xmlns:a16="http://schemas.microsoft.com/office/drawing/2014/main" xmlns="" id="{DBB51C69-E516-4274-A64F-8D775E0D8BDF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60" name="Rectangle 13">
              <a:extLst>
                <a:ext uri="{FF2B5EF4-FFF2-40B4-BE49-F238E27FC236}">
                  <a16:creationId xmlns:a16="http://schemas.microsoft.com/office/drawing/2014/main" xmlns="" id="{FDB17D1E-36EB-47FE-93A0-316A97A628C3}"/>
                </a:ext>
              </a:extLst>
            </p:cNvPr>
            <p:cNvSpPr/>
            <p:nvPr/>
          </p:nvSpPr>
          <p:spPr>
            <a:xfrm>
              <a:off x="5706817" y="3219848"/>
              <a:ext cx="812404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图象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AC319C79-C068-4E5A-AFBA-7B3F4712E5A8}"/>
              </a:ext>
            </a:extLst>
          </p:cNvPr>
          <p:cNvGrpSpPr/>
          <p:nvPr/>
        </p:nvGrpSpPr>
        <p:grpSpPr>
          <a:xfrm>
            <a:off x="4785833" y="2946894"/>
            <a:ext cx="1908876" cy="891000"/>
            <a:chOff x="4986193" y="3017251"/>
            <a:chExt cx="2307741" cy="873467"/>
          </a:xfrm>
        </p:grpSpPr>
        <p:sp>
          <p:nvSpPr>
            <p:cNvPr id="62" name="Rounded Rectangle 34">
              <a:extLst>
                <a:ext uri="{FF2B5EF4-FFF2-40B4-BE49-F238E27FC236}">
                  <a16:creationId xmlns:a16="http://schemas.microsoft.com/office/drawing/2014/main" xmlns="" id="{32FD5457-37AE-4E04-97B4-06D9C67B27B7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63" name="Rounded Rectangle 34">
              <a:extLst>
                <a:ext uri="{FF2B5EF4-FFF2-40B4-BE49-F238E27FC236}">
                  <a16:creationId xmlns:a16="http://schemas.microsoft.com/office/drawing/2014/main" xmlns="" id="{B58E9BBF-8DA7-4E4F-B921-0D39AC8BFC60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64" name="Rectangle 13">
              <a:extLst>
                <a:ext uri="{FF2B5EF4-FFF2-40B4-BE49-F238E27FC236}">
                  <a16:creationId xmlns:a16="http://schemas.microsoft.com/office/drawing/2014/main" xmlns="" id="{1F23DD8A-9E94-4641-BE46-D3247E2B1ADF}"/>
                </a:ext>
              </a:extLst>
            </p:cNvPr>
            <p:cNvSpPr/>
            <p:nvPr/>
          </p:nvSpPr>
          <p:spPr>
            <a:xfrm>
              <a:off x="5559533" y="3219848"/>
              <a:ext cx="1106973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解析式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EBC4BB7A-3410-47D2-8AA8-E24DC37AF497}"/>
              </a:ext>
            </a:extLst>
          </p:cNvPr>
          <p:cNvGrpSpPr/>
          <p:nvPr/>
        </p:nvGrpSpPr>
        <p:grpSpPr>
          <a:xfrm>
            <a:off x="2195736" y="2412000"/>
            <a:ext cx="2124900" cy="891000"/>
            <a:chOff x="4986193" y="3017251"/>
            <a:chExt cx="2307741" cy="873467"/>
          </a:xfrm>
        </p:grpSpPr>
        <p:sp>
          <p:nvSpPr>
            <p:cNvPr id="74" name="Rounded Rectangle 34">
              <a:extLst>
                <a:ext uri="{FF2B5EF4-FFF2-40B4-BE49-F238E27FC236}">
                  <a16:creationId xmlns:a16="http://schemas.microsoft.com/office/drawing/2014/main" xmlns="" id="{A6946DD1-EFD6-4ADA-A92B-EE59D0E7A157}"/>
                </a:ext>
              </a:extLst>
            </p:cNvPr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900" b="1">
                <a:latin typeface="微软雅黑 Light"/>
                <a:ea typeface="微软雅黑" panose="020B0503020204020204" pitchFamily="34" charset="-122"/>
              </a:endParaRPr>
            </a:p>
          </p:txBody>
        </p:sp>
        <p:sp>
          <p:nvSpPr>
            <p:cNvPr id="75" name="Rounded Rectangle 34">
              <a:extLst>
                <a:ext uri="{FF2B5EF4-FFF2-40B4-BE49-F238E27FC236}">
                  <a16:creationId xmlns:a16="http://schemas.microsoft.com/office/drawing/2014/main" xmlns="" id="{66426A33-FC92-4917-B377-ABC9C1CF5BE1}"/>
                </a:ext>
              </a:extLst>
            </p:cNvPr>
            <p:cNvSpPr>
              <a:spLocks/>
            </p:cNvSpPr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bg-BG" sz="1900" b="1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76" name="Rectangle 13">
              <a:extLst>
                <a:ext uri="{FF2B5EF4-FFF2-40B4-BE49-F238E27FC236}">
                  <a16:creationId xmlns:a16="http://schemas.microsoft.com/office/drawing/2014/main" xmlns="" id="{62860E78-98C3-4243-833D-E26C0227BFEF}"/>
                </a:ext>
              </a:extLst>
            </p:cNvPr>
            <p:cNvSpPr/>
            <p:nvPr/>
          </p:nvSpPr>
          <p:spPr>
            <a:xfrm>
              <a:off x="5218869" y="3219848"/>
              <a:ext cx="1788301" cy="40538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marL="222885" indent="-222885" algn="ctr">
                <a:lnSpc>
                  <a:spcPct val="120000"/>
                </a:lnSpc>
                <a:spcBef>
                  <a:spcPts val="468"/>
                </a:spcBef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三角函数模型</a:t>
              </a:r>
              <a:endParaRPr lang="bg-BG" altLang="zh-CN" sz="1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7183" name="连接符: 肘形 7182">
            <a:extLst>
              <a:ext uri="{FF2B5EF4-FFF2-40B4-BE49-F238E27FC236}">
                <a16:creationId xmlns:a16="http://schemas.microsoft.com/office/drawing/2014/main" xmlns="" id="{0217B36C-1EE8-4854-9995-46B8267B8FC0}"/>
              </a:ext>
            </a:extLst>
          </p:cNvPr>
          <p:cNvCxnSpPr>
            <a:stCxn id="74" idx="3"/>
            <a:endCxn id="62" idx="1"/>
          </p:cNvCxnSpPr>
          <p:nvPr/>
        </p:nvCxnSpPr>
        <p:spPr>
          <a:xfrm>
            <a:off x="4320636" y="2857500"/>
            <a:ext cx="465197" cy="5348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85" name="连接符: 肘形 7184">
            <a:extLst>
              <a:ext uri="{FF2B5EF4-FFF2-40B4-BE49-F238E27FC236}">
                <a16:creationId xmlns:a16="http://schemas.microsoft.com/office/drawing/2014/main" xmlns="" id="{32560F6E-AFBC-40DF-9D10-154D9DE06CEB}"/>
              </a:ext>
            </a:extLst>
          </p:cNvPr>
          <p:cNvCxnSpPr>
            <a:stCxn id="74" idx="3"/>
            <a:endCxn id="58" idx="1"/>
          </p:cNvCxnSpPr>
          <p:nvPr/>
        </p:nvCxnSpPr>
        <p:spPr>
          <a:xfrm flipV="1">
            <a:off x="4320636" y="2204764"/>
            <a:ext cx="465197" cy="6527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xmlns="" id="{4C455BAF-941B-4CBD-8F0B-58A16B1EBF08}"/>
              </a:ext>
            </a:extLst>
          </p:cNvPr>
          <p:cNvCxnSpPr>
            <a:cxnSpLocks/>
          </p:cNvCxnSpPr>
          <p:nvPr/>
        </p:nvCxnSpPr>
        <p:spPr>
          <a:xfrm>
            <a:off x="5652120" y="2618664"/>
            <a:ext cx="0" cy="328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4E2362E1-3CBA-4FD6-8957-56039D76D61B}"/>
              </a:ext>
            </a:extLst>
          </p:cNvPr>
          <p:cNvCxnSpPr>
            <a:cxnSpLocks/>
          </p:cNvCxnSpPr>
          <p:nvPr/>
        </p:nvCxnSpPr>
        <p:spPr>
          <a:xfrm flipV="1">
            <a:off x="5796136" y="2632878"/>
            <a:ext cx="0" cy="296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0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1196</TotalTime>
  <Words>717</Words>
  <Application>Microsoft Office PowerPoint</Application>
  <PresentationFormat>全屏显示(16:10)</PresentationFormat>
  <Paragraphs>115</Paragraphs>
  <Slides>16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凸显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1. 三角函数模型的简单应用的步骤：</vt:lpstr>
      <vt:lpstr>幻灯片 14</vt:lpstr>
      <vt:lpstr>幻灯片 15</vt:lpstr>
      <vt:lpstr>幻灯片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124</cp:revision>
  <dcterms:created xsi:type="dcterms:W3CDTF">2017-12-06T23:46:08Z</dcterms:created>
  <dcterms:modified xsi:type="dcterms:W3CDTF">2023-04-23T03:16:59Z</dcterms:modified>
</cp:coreProperties>
</file>