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20" r:id="rId3"/>
    <p:sldId id="521" r:id="rId4"/>
    <p:sldId id="522" r:id="rId5"/>
    <p:sldId id="523" r:id="rId6"/>
    <p:sldId id="524" r:id="rId7"/>
    <p:sldId id="256" r:id="rId8"/>
    <p:sldId id="397" r:id="rId9"/>
    <p:sldId id="430" r:id="rId10"/>
    <p:sldId id="398" r:id="rId11"/>
    <p:sldId id="429" r:id="rId12"/>
    <p:sldId id="461" r:id="rId13"/>
    <p:sldId id="462" r:id="rId14"/>
    <p:sldId id="396" r:id="rId15"/>
    <p:sldId id="392" r:id="rId16"/>
    <p:sldId id="512" r:id="rId17"/>
    <p:sldId id="513" r:id="rId18"/>
    <p:sldId id="275" r:id="rId19"/>
    <p:sldId id="363" r:id="rId20"/>
    <p:sldId id="366" r:id="rId21"/>
    <p:sldId id="515" r:id="rId22"/>
    <p:sldId id="368" r:id="rId23"/>
    <p:sldId id="367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ADE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31"/>
        <p:guide pos="382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70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2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ags" Target="../tags/tag69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38555" y="1092835"/>
            <a:ext cx="9799320" cy="1555115"/>
          </a:xfrm>
        </p:spPr>
        <p:txBody>
          <a:bodyPr>
            <a:normAutofit/>
          </a:bodyPr>
          <a:p>
            <a:r>
              <a:rPr lang="zh-CN" altLang="zh-CN" sz="4400" b="0">
                <a:solidFill>
                  <a:schemeClr val="bg2">
                    <a:lumMod val="95000"/>
                  </a:schemeClr>
                </a:solidFill>
              </a:rPr>
              <a:t>雨季龙潭路排水不畅问题研究</a:t>
            </a:r>
            <a:br>
              <a:rPr lang="zh-CN" altLang="zh-CN" sz="4400" b="0">
                <a:solidFill>
                  <a:schemeClr val="bg2">
                    <a:lumMod val="95000"/>
                  </a:schemeClr>
                </a:solidFill>
              </a:rPr>
            </a:br>
            <a:r>
              <a:rPr lang="zh-CN" altLang="zh-CN" sz="4400" b="0">
                <a:solidFill>
                  <a:schemeClr val="bg2">
                    <a:lumMod val="95000"/>
                  </a:schemeClr>
                </a:solidFill>
              </a:rPr>
              <a:t>课前准备</a:t>
            </a:r>
            <a:endParaRPr lang="zh-CN" altLang="zh-CN" sz="4400" b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12465" y="4259535"/>
            <a:ext cx="9799200" cy="1472400"/>
          </a:xfrm>
        </p:spPr>
        <p:txBody>
          <a:bodyPr/>
          <a:p>
            <a:r>
              <a:rPr lang="zh-CN" altLang="en-US" sz="2800" b="1">
                <a:solidFill>
                  <a:schemeClr val="tx1"/>
                </a:solidFill>
              </a:rPr>
              <a:t>山东省泰安第一中学</a:t>
            </a:r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zh-CN" altLang="en-US" sz="2800" b="1">
                <a:solidFill>
                  <a:schemeClr val="tx1"/>
                </a:solidFill>
              </a:rPr>
              <a:t>张成成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1825" y="219710"/>
            <a:ext cx="3919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背景分析</a:t>
            </a:r>
            <a:r>
              <a:rPr lang="en-US" altLang="zh-CN" sz="3200" b="1"/>
              <a:t>   </a:t>
            </a:r>
            <a:r>
              <a:rPr lang="zh-CN" altLang="en-US" sz="3200" b="1"/>
              <a:t>提出问题</a:t>
            </a:r>
            <a:endParaRPr lang="zh-CN" altLang="en-US" sz="3200" b="1"/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" y="1076960"/>
            <a:ext cx="2381885" cy="1753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3350895" y="1014730"/>
            <a:ext cx="2582545" cy="1753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9" descr="a6163a2a4c09cd7e28469171e5aafb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660" y="1076960"/>
            <a:ext cx="3435985" cy="1629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r="3245"/>
          <a:stretch>
            <a:fillRect/>
          </a:stretch>
        </p:blipFill>
        <p:spPr>
          <a:xfrm>
            <a:off x="1075690" y="3103880"/>
            <a:ext cx="7368540" cy="334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1825" y="219710"/>
            <a:ext cx="3919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ym typeface="+mn-ea"/>
              </a:rPr>
              <a:t>确定思路</a:t>
            </a:r>
            <a:r>
              <a:rPr lang="en-US" altLang="zh-CN" sz="3200" b="1">
                <a:sym typeface="+mn-ea"/>
              </a:rPr>
              <a:t>  </a:t>
            </a:r>
            <a:r>
              <a:rPr lang="zh-CN" altLang="en-US" sz="3200" b="1"/>
              <a:t>分析问题</a:t>
            </a:r>
            <a:r>
              <a:rPr lang="en-US" altLang="zh-CN" sz="3200" b="1"/>
              <a:t>   </a:t>
            </a:r>
            <a:endParaRPr lang="zh-CN" altLang="en-US" sz="3200" b="1"/>
          </a:p>
        </p:txBody>
      </p:sp>
      <p:sp>
        <p:nvSpPr>
          <p:cNvPr id="9" name="文本框 8"/>
          <p:cNvSpPr txBox="1"/>
          <p:nvPr/>
        </p:nvSpPr>
        <p:spPr>
          <a:xfrm>
            <a:off x="519430" y="937260"/>
            <a:ext cx="111531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sz="2400"/>
              <a:t>排水不畅问题的根源是什么呢？我们解决排水不畅的关键是什么？</a:t>
            </a:r>
            <a:endParaRPr 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519430" y="1625600"/>
            <a:ext cx="111531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排水不及时即排水速度过慢是根源，</a:t>
            </a: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提高排水速度是关键</a:t>
            </a:r>
            <a:endParaRPr 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19430" y="2272030"/>
            <a:ext cx="111531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altLang="en-US" sz="2400" b="1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因此我们需要研究影响排水速度的因素，你认为有哪些因素？</a:t>
            </a:r>
            <a:endParaRPr lang="zh-CN" altLang="en-US" sz="2400" b="1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9430" y="3069590"/>
            <a:ext cx="973455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积水高度、降水强度、汇水区域面积、排水面积、地面渗水程度、道路平坦程度、道路坡度、排水的管道通畅程度等。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6240" y="4642485"/>
            <a:ext cx="111531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sz="2400"/>
              <a:t>你认为影响排水速度的关键因素有哪些？哪些因素更容易研究？</a:t>
            </a:r>
            <a:endParaRPr lang="zh-CN" sz="2400"/>
          </a:p>
        </p:txBody>
      </p:sp>
      <p:sp>
        <p:nvSpPr>
          <p:cNvPr id="7" name="文本框 6"/>
          <p:cNvSpPr txBox="1"/>
          <p:nvPr/>
        </p:nvSpPr>
        <p:spPr>
          <a:xfrm>
            <a:off x="519430" y="5398135"/>
            <a:ext cx="111531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排水面积、积水高度、道路坡度等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3" grpId="0"/>
      <p:bldP spid="6" grpId="0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1825" y="219710"/>
            <a:ext cx="3919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ym typeface="+mn-ea"/>
              </a:rPr>
              <a:t>确定思路</a:t>
            </a:r>
            <a:r>
              <a:rPr lang="en-US" altLang="zh-CN" sz="3200" b="1">
                <a:sym typeface="+mn-ea"/>
              </a:rPr>
              <a:t>  </a:t>
            </a:r>
            <a:r>
              <a:rPr lang="zh-CN" altLang="en-US" sz="3200" b="1">
                <a:sym typeface="+mn-ea"/>
              </a:rPr>
              <a:t>分析问题</a:t>
            </a:r>
            <a:r>
              <a:rPr lang="en-US" altLang="zh-CN" sz="3200" b="1">
                <a:sym typeface="+mn-ea"/>
              </a:rPr>
              <a:t>   </a:t>
            </a:r>
            <a:endParaRPr lang="zh-CN" altLang="en-US" sz="3200" b="1"/>
          </a:p>
        </p:txBody>
      </p:sp>
      <p:sp>
        <p:nvSpPr>
          <p:cNvPr id="9" name="文本框 8"/>
          <p:cNvSpPr txBox="1"/>
          <p:nvPr/>
        </p:nvSpPr>
        <p:spPr>
          <a:xfrm>
            <a:off x="519430" y="803275"/>
            <a:ext cx="111531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sz="2400"/>
              <a:t>排水问题比较复杂，如何研究才能简单化呢？</a:t>
            </a:r>
            <a:r>
              <a:rPr lang="zh-CN" altLang="en-US" sz="2400">
                <a:sym typeface="+mn-ea"/>
              </a:rPr>
              <a:t>可以结合科学实验的研究过程考虑</a:t>
            </a:r>
            <a:endParaRPr 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519430" y="1558925"/>
            <a:ext cx="111531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先考虑单一变量的影响，每次只研究一个变量，简化问题。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9430" y="3251835"/>
            <a:ext cx="1115314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sz="2400"/>
              <a:t>我们研究问题的顺序往往是先易后难，先简单后复杂，根据以上讨论，</a:t>
            </a:r>
            <a:endParaRPr lang="zh-CN" sz="2400"/>
          </a:p>
          <a:p>
            <a:pPr>
              <a:lnSpc>
                <a:spcPct val="180000"/>
              </a:lnSpc>
            </a:pPr>
            <a:r>
              <a:rPr lang="zh-CN" sz="2400"/>
              <a:t>你是否有了研究的顺序和整体思路？</a:t>
            </a:r>
            <a:endParaRPr lang="zh-CN" sz="2400"/>
          </a:p>
        </p:txBody>
      </p:sp>
      <p:sp>
        <p:nvSpPr>
          <p:cNvPr id="7" name="文本框 6"/>
          <p:cNvSpPr txBox="1"/>
          <p:nvPr/>
        </p:nvSpPr>
        <p:spPr>
          <a:xfrm>
            <a:off x="519430" y="4629150"/>
            <a:ext cx="111531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  <a:buClrTx/>
              <a:buSzTx/>
              <a:buFontTx/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在合理假设的基础上，按照先易后难、先简单后复杂的顺序研究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1825" y="2405380"/>
            <a:ext cx="111531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  <a:buClrTx/>
              <a:buSzTx/>
              <a:buFontTx/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为了进一步简化，我们可以类比化学中的“理想状态”，</a:t>
            </a: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忽略其他因素的影响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1825" y="5530215"/>
            <a:ext cx="111531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  <a:buClrTx/>
              <a:buSzTx/>
              <a:buFontTx/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先研究排水面积、积水高度的影响，再研究道路坡度的影响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8" grpId="0"/>
      <p:bldP spid="3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1990" y="353695"/>
            <a:ext cx="3974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3200" b="1">
                <a:sym typeface="+mn-ea"/>
              </a:rPr>
              <a:t>合作探究 构建模型</a:t>
            </a:r>
            <a:r>
              <a:rPr lang="en-US" altLang="zh-CN" sz="3200" b="1">
                <a:sym typeface="+mn-ea"/>
              </a:rPr>
              <a:t>   </a:t>
            </a:r>
            <a:endParaRPr lang="zh-CN" altLang="en-US" sz="3200" b="1"/>
          </a:p>
        </p:txBody>
      </p:sp>
      <p:sp>
        <p:nvSpPr>
          <p:cNvPr id="9" name="文本框 8"/>
          <p:cNvSpPr txBox="1"/>
          <p:nvPr/>
        </p:nvSpPr>
        <p:spPr>
          <a:xfrm>
            <a:off x="755015" y="1065530"/>
            <a:ext cx="1068133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/>
              <a:t>实际上排水问题我们并不陌生，在之前的学习中我们经常会遇到水池进水出水问题，我们能否借助这个模型来研究？可否把积水的道路想象为水池呢？需要做哪些假设呢？</a:t>
            </a:r>
            <a:endParaRPr lang="zh-CN" sz="2400"/>
          </a:p>
        </p:txBody>
      </p:sp>
      <p:sp>
        <p:nvSpPr>
          <p:cNvPr id="10" name="文本框 9"/>
          <p:cNvSpPr txBox="1"/>
          <p:nvPr/>
        </p:nvSpPr>
        <p:spPr>
          <a:xfrm>
            <a:off x="755650" y="3277870"/>
            <a:ext cx="1068133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借助水池进水出水问题，假设道路是水平的，积水静止，忽略水流内部流动形成的阻滞。通过查阅资料，排水阻塞系数为λ=0.4，假设路面吸水饱和，并假设排水下游都有足够空间排水。假设从降水结束再排水。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5361940"/>
            <a:ext cx="106813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  <a:buClrTx/>
              <a:buSzTx/>
              <a:buFontTx/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这样可以将积水看做以路面为底的水池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6865" y="2125980"/>
            <a:ext cx="4013200" cy="216027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0380" y="937260"/>
            <a:ext cx="1068133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2400"/>
              <a:t>我们不便研究所有路段的情况，</a:t>
            </a:r>
            <a:r>
              <a:rPr lang="zh-CN" altLang="en-US" sz="2400">
                <a:sym typeface="+mn-ea"/>
              </a:rPr>
              <a:t>由假设路面都是相同的，</a:t>
            </a:r>
            <a:r>
              <a:rPr lang="zh-CN" altLang="en-US" sz="2400"/>
              <a:t>可以取一小段“样本”来研究。如何选取</a:t>
            </a:r>
            <a:r>
              <a:rPr lang="zh-CN" altLang="en-US" sz="2400">
                <a:sym typeface="+mn-ea"/>
              </a:rPr>
              <a:t>“样本”</a:t>
            </a:r>
            <a:r>
              <a:rPr lang="zh-CN" altLang="en-US" sz="2400"/>
              <a:t>呢？能否把路面看作若干个相同的水池吗？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871855" y="353695"/>
            <a:ext cx="38862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3200" b="1">
                <a:sym typeface="+mn-ea"/>
              </a:rPr>
              <a:t>合作探究 构建模型</a:t>
            </a:r>
            <a:r>
              <a:rPr lang="en-US" altLang="zh-CN" sz="3200" b="1">
                <a:sym typeface="+mn-ea"/>
              </a:rPr>
              <a:t>   </a:t>
            </a:r>
            <a:endParaRPr lang="zh-CN" altLang="en-US" sz="32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2257425"/>
            <a:ext cx="5050155" cy="437642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535" y="4499610"/>
            <a:ext cx="3905250" cy="2040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2140" y="1040130"/>
            <a:ext cx="1068133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2400"/>
              <a:t>你认为排水过程的本质是什么呢？利用排水模型工具实验观察，结合自己的经验抽象简化排水过程，尝试从事物变化变量角度描述。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871855" y="353695"/>
            <a:ext cx="38862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3200" b="1">
                <a:sym typeface="+mn-ea"/>
              </a:rPr>
              <a:t>合作探究 构建模型</a:t>
            </a:r>
            <a:r>
              <a:rPr lang="en-US" altLang="zh-CN" sz="3200" b="1">
                <a:sym typeface="+mn-ea"/>
              </a:rPr>
              <a:t>   </a:t>
            </a:r>
            <a:endParaRPr lang="zh-CN" altLang="en-US" sz="3200" b="1"/>
          </a:p>
        </p:txBody>
      </p:sp>
      <p:sp>
        <p:nvSpPr>
          <p:cNvPr id="5" name="文本框 4"/>
          <p:cNvSpPr txBox="1"/>
          <p:nvPr/>
        </p:nvSpPr>
        <p:spPr>
          <a:xfrm>
            <a:off x="612140" y="2562860"/>
            <a:ext cx="1087437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积水受重力作用通过雨水口流出，经过一段时间，导致水面降低。这一过程从结果上看，相当于在一段时间Δt内路面积水量减少了</a:t>
            </a: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ΔV</a:t>
            </a: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。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612140" y="4085590"/>
            <a:ext cx="721995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2400"/>
              <a:t>水具有流动性，流出水的形状可以是任意的，甚至可</a:t>
            </a:r>
            <a:endParaRPr lang="zh-CN" altLang="en-US" sz="2400"/>
          </a:p>
          <a:p>
            <a:pPr algn="l">
              <a:lnSpc>
                <a:spcPct val="180000"/>
              </a:lnSpc>
            </a:pPr>
            <a:r>
              <a:rPr lang="zh-CN" altLang="en-US" sz="2400"/>
              <a:t>以想象成固体，就能按自由落体计算推导。这个固体</a:t>
            </a:r>
            <a:endParaRPr lang="zh-CN" altLang="en-US" sz="2400"/>
          </a:p>
          <a:p>
            <a:pPr algn="l">
              <a:lnSpc>
                <a:spcPct val="180000"/>
              </a:lnSpc>
            </a:pPr>
            <a:r>
              <a:rPr lang="zh-CN" altLang="en-US" sz="2400"/>
              <a:t>的底面大小怎样比较合适？</a:t>
            </a:r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365" y="3373120"/>
            <a:ext cx="2453640" cy="279654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907270" y="3555365"/>
            <a:ext cx="1823085" cy="944880"/>
            <a:chOff x="15602" y="5599"/>
            <a:chExt cx="2871" cy="148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3" y="5599"/>
              <a:ext cx="1440" cy="1488"/>
            </a:xfrm>
            <a:prstGeom prst="rect">
              <a:avLst/>
            </a:prstGeom>
          </p:spPr>
        </p:pic>
        <p:cxnSp>
          <p:nvCxnSpPr>
            <p:cNvPr id="8" name="直接箭头连接符 7"/>
            <p:cNvCxnSpPr/>
            <p:nvPr/>
          </p:nvCxnSpPr>
          <p:spPr>
            <a:xfrm flipV="1">
              <a:off x="15602" y="6272"/>
              <a:ext cx="1775" cy="32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1855" y="353695"/>
            <a:ext cx="38862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3200" b="1">
                <a:sym typeface="+mn-ea"/>
              </a:rPr>
              <a:t>合作探究 构建模型</a:t>
            </a:r>
            <a:r>
              <a:rPr lang="en-US" altLang="zh-CN" sz="3200" b="1">
                <a:sym typeface="+mn-ea"/>
              </a:rPr>
              <a:t>   </a:t>
            </a:r>
            <a:endParaRPr lang="zh-CN" altLang="en-US" sz="3200" b="1"/>
          </a:p>
        </p:txBody>
      </p:sp>
      <p:sp>
        <p:nvSpPr>
          <p:cNvPr id="5" name="文本框 4"/>
          <p:cNvSpPr txBox="1"/>
          <p:nvPr/>
        </p:nvSpPr>
        <p:spPr>
          <a:xfrm>
            <a:off x="612140" y="2562860"/>
            <a:ext cx="1087437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sz="2400"/>
              <a:t>能否推导计算积水体积的平均变化率</a:t>
            </a:r>
            <a:r>
              <a:rPr lang="zh-CN" sz="2400"/>
              <a:t>，</a:t>
            </a:r>
            <a:endParaRPr lang="zh-CN" sz="2400"/>
          </a:p>
          <a:p>
            <a:pPr algn="l">
              <a:lnSpc>
                <a:spcPct val="180000"/>
              </a:lnSpc>
            </a:pPr>
            <a:r>
              <a:rPr sz="2400"/>
              <a:t>进而得到积水体积的瞬时变化率？可结合导数的概念进行思考。</a:t>
            </a:r>
            <a:endParaRPr sz="2400"/>
          </a:p>
        </p:txBody>
      </p:sp>
      <p:pic>
        <p:nvPicPr>
          <p:cNvPr id="21" name="图片 6" descr="d4c347d35dcc1fb41eb230e772a7a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175" y="1038860"/>
            <a:ext cx="2062480" cy="2600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" y="1141730"/>
            <a:ext cx="8890635" cy="15824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90" y="3982720"/>
            <a:ext cx="11588115" cy="2450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41385" y="0"/>
            <a:ext cx="3650615" cy="851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5340" y="271780"/>
            <a:ext cx="38862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3200" b="1">
                <a:sym typeface="+mn-ea"/>
              </a:rPr>
              <a:t>合作探究 构建模型</a:t>
            </a:r>
            <a:r>
              <a:rPr lang="en-US" altLang="zh-CN" sz="3200" b="1">
                <a:sym typeface="+mn-ea"/>
              </a:rPr>
              <a:t>   </a:t>
            </a:r>
            <a:endParaRPr lang="zh-CN" altLang="en-US" sz="3200" b="1"/>
          </a:p>
        </p:txBody>
      </p:sp>
      <p:sp>
        <p:nvSpPr>
          <p:cNvPr id="8" name="文本框 7"/>
          <p:cNvSpPr txBox="1"/>
          <p:nvPr/>
        </p:nvSpPr>
        <p:spPr>
          <a:xfrm>
            <a:off x="920115" y="2974975"/>
            <a:ext cx="792543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/>
              <a:t>如果已知积水高度，如何计算排水速度呢？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4950"/>
          <a:stretch>
            <a:fillRect/>
          </a:stretch>
        </p:blipFill>
        <p:spPr>
          <a:xfrm>
            <a:off x="815340" y="924560"/>
            <a:ext cx="7631430" cy="975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" y="1776095"/>
            <a:ext cx="11006455" cy="1198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20" y="3742055"/>
            <a:ext cx="5429250" cy="8559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0115" y="4603750"/>
            <a:ext cx="792543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/>
              <a:t>我们推导了排水速度与积水高度、雨水口面积的关系。</a:t>
            </a:r>
            <a:endParaRPr lang="zh-CN" altLang="en-US" sz="2400"/>
          </a:p>
          <a:p>
            <a:pPr algn="l">
              <a:lnSpc>
                <a:spcPct val="130000"/>
              </a:lnSpc>
            </a:pPr>
            <a:r>
              <a:rPr lang="zh-CN" altLang="en-US" sz="2400"/>
              <a:t>实际上这仅仅是理想状态下排水速度的初始值也是最大值。</a:t>
            </a:r>
            <a:endParaRPr lang="zh-CN" altLang="en-US" sz="2400"/>
          </a:p>
        </p:txBody>
      </p:sp>
      <p:pic>
        <p:nvPicPr>
          <p:cNvPr id="21" name="图片 6" descr="d4c347d35dcc1fb41eb230e772a7a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75" y="3201035"/>
            <a:ext cx="206248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41385" y="0"/>
            <a:ext cx="3650615" cy="851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8050" y="267970"/>
            <a:ext cx="40665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/>
              <a:t>五</a:t>
            </a:r>
            <a:r>
              <a:rPr lang="en-US" altLang="zh-CN" sz="3200" b="1"/>
              <a:t>.</a:t>
            </a:r>
            <a:r>
              <a:rPr lang="zh-CN" altLang="en-US" sz="3200" b="1"/>
              <a:t>模型求解 数据检验</a:t>
            </a:r>
            <a:endParaRPr lang="zh-CN" altLang="en-US" sz="3200" b="1"/>
          </a:p>
        </p:txBody>
      </p:sp>
      <p:pic>
        <p:nvPicPr>
          <p:cNvPr id="3" name="图片 37"/>
          <p:cNvPicPr>
            <a:picLocks noChangeAspect="1"/>
          </p:cNvPicPr>
          <p:nvPr/>
        </p:nvPicPr>
        <p:blipFill>
          <a:blip r:embed="rId2"/>
          <a:srcRect l="7165" r="9204" b="5158"/>
          <a:stretch>
            <a:fillRect/>
          </a:stretch>
        </p:blipFill>
        <p:spPr>
          <a:xfrm>
            <a:off x="6428105" y="851535"/>
            <a:ext cx="4947285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291465" y="921385"/>
            <a:ext cx="792543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/>
              <a:t>根据气象材料，假设一小时内降水量为</a:t>
            </a:r>
            <a:r>
              <a:rPr lang="en-US" altLang="zh-CN" sz="2400"/>
              <a:t>5mm</a:t>
            </a:r>
            <a:endParaRPr lang="en-US" altLang="zh-CN" sz="2400"/>
          </a:p>
          <a:p>
            <a:pPr algn="l">
              <a:lnSpc>
                <a:spcPct val="130000"/>
              </a:lnSpc>
            </a:pPr>
            <a:r>
              <a:rPr lang="zh-CN" altLang="en-US" sz="2400"/>
              <a:t>能否求出初始排水速度？</a:t>
            </a:r>
            <a:endParaRPr lang="zh-CN" altLang="en-US" sz="24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" y="3242310"/>
            <a:ext cx="9799955" cy="31381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8940" y="2041525"/>
            <a:ext cx="792543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sz="2400"/>
              <a:t>你认为排水速度随着积水高度如何变化？</a:t>
            </a:r>
            <a:endParaRPr lang="zh-CN" sz="2400"/>
          </a:p>
          <a:p>
            <a:pPr algn="l">
              <a:lnSpc>
                <a:spcPct val="130000"/>
              </a:lnSpc>
            </a:pPr>
            <a:r>
              <a:rPr lang="zh-CN" sz="2400"/>
              <a:t>结合表中数据对比</a:t>
            </a:r>
            <a:endParaRPr 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41385" y="0"/>
            <a:ext cx="3650615" cy="851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8050" y="267970"/>
            <a:ext cx="40665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/>
              <a:t>五</a:t>
            </a:r>
            <a:r>
              <a:rPr lang="en-US" altLang="zh-CN" sz="3200" b="1"/>
              <a:t>.</a:t>
            </a:r>
            <a:r>
              <a:rPr lang="zh-CN" altLang="en-US" sz="3200" b="1"/>
              <a:t>模型求解 数据检验</a:t>
            </a:r>
            <a:endParaRPr lang="zh-CN" altLang="en-US" sz="3200" b="1"/>
          </a:p>
        </p:txBody>
      </p:sp>
      <p:sp>
        <p:nvSpPr>
          <p:cNvPr id="8" name="文本框 7"/>
          <p:cNvSpPr txBox="1"/>
          <p:nvPr/>
        </p:nvSpPr>
        <p:spPr>
          <a:xfrm>
            <a:off x="785495" y="851535"/>
            <a:ext cx="10763885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60000"/>
              </a:lnSpc>
            </a:pPr>
            <a:r>
              <a:rPr lang="zh-CN" altLang="en-US" sz="2400">
                <a:sym typeface="+mn-ea"/>
              </a:rPr>
              <a:t>实际情况比我们假设的理想状况要复杂得多，有些地区将每小时降雨量达到</a:t>
            </a:r>
            <a:endParaRPr lang="zh-CN" altLang="en-US" sz="2400">
              <a:sym typeface="+mn-ea"/>
            </a:endParaRPr>
          </a:p>
          <a:p>
            <a:pPr algn="l">
              <a:lnSpc>
                <a:spcPct val="160000"/>
              </a:lnSpc>
            </a:pPr>
            <a:r>
              <a:rPr lang="en-US" altLang="zh-CN" sz="2400">
                <a:sym typeface="+mn-ea"/>
              </a:rPr>
              <a:t>50mm</a:t>
            </a:r>
            <a:r>
              <a:rPr lang="zh-CN" altLang="en-US" sz="2400">
                <a:sym typeface="+mn-ea"/>
              </a:rPr>
              <a:t>的降雨划分为特大暴雨。我们按照上述假设来计算若一小时内降水量达50mm的排水时间，与实际相比如何？</a:t>
            </a:r>
            <a:endParaRPr lang="zh-CN" altLang="en-US" sz="2400"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5495" y="2958465"/>
            <a:ext cx="6728460" cy="2861310"/>
            <a:chOff x="1029" y="4846"/>
            <a:chExt cx="10596" cy="4506"/>
          </a:xfrm>
        </p:grpSpPr>
        <p:sp>
          <p:nvSpPr>
            <p:cNvPr id="5" name="文本框 4"/>
            <p:cNvSpPr txBox="1"/>
            <p:nvPr/>
          </p:nvSpPr>
          <p:spPr>
            <a:xfrm>
              <a:off x="1029" y="4846"/>
              <a:ext cx="10596" cy="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en-US" sz="2400"/>
                <a:t>        </a:t>
              </a:r>
              <a:r>
                <a:rPr lang="zh-CN" altLang="en-US" sz="2400" b="1" kern="1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一小时内长方形单元区域内总降水体积</a:t>
              </a:r>
              <a:endPara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kern="1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为                                 ，按照最大流速计算</a:t>
              </a:r>
              <a:endPara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kern="1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排水时间为625s，约有10分钟半，按照平均</a:t>
              </a:r>
              <a:endPara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kern="1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流速计算，则排水时间为1250s，约21分钟。</a:t>
              </a:r>
              <a:endPara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kern="100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排水时间与实际情况相比更少。</a:t>
              </a:r>
              <a:endPara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graphicFrame>
          <p:nvGraphicFramePr>
            <p:cNvPr id="9" name="对象 -2147482592"/>
            <p:cNvGraphicFramePr>
              <a:graphicFrameLocks noChangeAspect="1"/>
            </p:cNvGraphicFramePr>
            <p:nvPr/>
          </p:nvGraphicFramePr>
          <p:xfrm>
            <a:off x="1621" y="5993"/>
            <a:ext cx="4717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1511300" imgH="203200" progId="Equation.DSMT4">
                    <p:embed/>
                  </p:oleObj>
                </mc:Choice>
                <mc:Fallback>
                  <p:oleObj name="" r:id="rId2" imgW="1511300" imgH="2032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21" y="5993"/>
                          <a:ext cx="4717" cy="6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框 11"/>
          <p:cNvSpPr txBox="1"/>
          <p:nvPr/>
        </p:nvSpPr>
        <p:spPr>
          <a:xfrm>
            <a:off x="917575" y="267970"/>
            <a:ext cx="40665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/>
              <a:t>五</a:t>
            </a:r>
            <a:r>
              <a:rPr lang="en-US" altLang="zh-CN" sz="3200" b="1"/>
              <a:t>.</a:t>
            </a:r>
            <a:r>
              <a:rPr lang="zh-CN" altLang="en-US" sz="3200" b="1"/>
              <a:t>模型求解 数据检验</a:t>
            </a:r>
            <a:endParaRPr lang="zh-CN" altLang="en-US" sz="3200" b="1"/>
          </a:p>
        </p:txBody>
      </p:sp>
      <p:pic>
        <p:nvPicPr>
          <p:cNvPr id="3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310" y="3246120"/>
            <a:ext cx="3905250" cy="2040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1990" y="35369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课前准备</a:t>
            </a:r>
            <a:endParaRPr lang="zh-CN" altLang="en-US" sz="3200" b="1"/>
          </a:p>
        </p:txBody>
      </p:sp>
      <p:sp>
        <p:nvSpPr>
          <p:cNvPr id="8" name="文本框 7"/>
          <p:cNvSpPr txBox="1"/>
          <p:nvPr/>
        </p:nvSpPr>
        <p:spPr>
          <a:xfrm>
            <a:off x="681990" y="1014730"/>
            <a:ext cx="1068133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en-US" altLang="zh-CN" sz="2400"/>
              <a:t>1.</a:t>
            </a:r>
            <a:r>
              <a:rPr lang="zh-CN" altLang="en-US" sz="2400"/>
              <a:t>预习任务：预习选择性必修三课本最后的数学建模案例，用心思考，体会数学建模的一般过程与思路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681990" y="2512060"/>
            <a:ext cx="1068133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en-US" altLang="zh-CN" sz="2400"/>
              <a:t>2.</a:t>
            </a:r>
            <a:r>
              <a:rPr lang="zh-CN" altLang="en-US" sz="2400"/>
              <a:t>选题总结：大家的选题都非常好，很多课题都能贴近实际，希望今后我们可以更多地用数学的眼光去思考问题、分析问题。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681990" y="4177665"/>
            <a:ext cx="1068133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en-US" altLang="zh-CN" sz="2400"/>
              <a:t>3.为了让大家更好地学习数学建模的研究过程与思路方法，我们以《雨季龙潭路排水不畅问题研究》为范例，一起展开数学建模探索之旅。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8" grpId="1"/>
      <p:bldP spid="9" grpId="1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41385" y="0"/>
            <a:ext cx="3650615" cy="851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8050" y="267970"/>
            <a:ext cx="40665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/>
              <a:t>五</a:t>
            </a:r>
            <a:r>
              <a:rPr lang="en-US" altLang="zh-CN" sz="3200" b="1"/>
              <a:t>.</a:t>
            </a:r>
            <a:r>
              <a:rPr lang="zh-CN" altLang="en-US" sz="3200" b="1"/>
              <a:t>模型求解 数据检验</a:t>
            </a:r>
            <a:endParaRPr lang="zh-CN" altLang="en-US" sz="3200" b="1"/>
          </a:p>
        </p:txBody>
      </p:sp>
      <p:sp>
        <p:nvSpPr>
          <p:cNvPr id="11" name="文本框 10"/>
          <p:cNvSpPr txBox="1"/>
          <p:nvPr/>
        </p:nvSpPr>
        <p:spPr>
          <a:xfrm>
            <a:off x="680720" y="2428240"/>
            <a:ext cx="105943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1.道路不平坦，雨水向低处汇集，即汇水面积比预计的要大，从而积水更多；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2.在调查中发现雨水口的落叶碎石等杂物容易阻塞排水口，同时排水口分布不太均匀，有些路段间距过大，造成排水面积减少；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3.我们经常看到强降水时排水口反而会向外涌水，表明下游的排水空间或能力不足；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4.水的流动自身会有阻力；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5.降水的强度与持续时间比假设数据大。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0720" y="1003935"/>
            <a:ext cx="1127760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60000"/>
              </a:lnSpc>
            </a:pPr>
            <a:r>
              <a:rPr lang="zh-CN" altLang="en-US" sz="2400">
                <a:sym typeface="+mn-ea"/>
              </a:rPr>
              <a:t>根据实际情况与我们的假设的差异分析，你认为出现这些问题的具体原因可能有哪些？可结合自己的背景调查来分析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41385" y="0"/>
            <a:ext cx="3650615" cy="851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8050" y="267970"/>
            <a:ext cx="40665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/>
              <a:t>六</a:t>
            </a:r>
            <a:r>
              <a:rPr lang="en-US" altLang="zh-CN" sz="3200" b="1"/>
              <a:t>.</a:t>
            </a:r>
            <a:r>
              <a:rPr lang="zh-CN" altLang="en-US" sz="3200" b="1"/>
              <a:t>模型分析 小结反馈</a:t>
            </a:r>
            <a:endParaRPr lang="zh-CN" altLang="en-US" sz="3200" b="1"/>
          </a:p>
        </p:txBody>
      </p:sp>
      <p:sp>
        <p:nvSpPr>
          <p:cNvPr id="8" name="文本框 7"/>
          <p:cNvSpPr txBox="1"/>
          <p:nvPr/>
        </p:nvSpPr>
        <p:spPr>
          <a:xfrm>
            <a:off x="767080" y="925830"/>
            <a:ext cx="11277600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60000"/>
              </a:lnSpc>
            </a:pPr>
            <a:r>
              <a:rPr lang="zh-CN" altLang="en-US" sz="2200">
                <a:sym typeface="+mn-ea"/>
              </a:rPr>
              <a:t>分析以上原因中哪些更容易研究，可以从专业性与实践性的角度考虑。</a:t>
            </a:r>
            <a:endParaRPr lang="zh-CN" altLang="en-US" sz="22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1670" y="1558290"/>
            <a:ext cx="109753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降水强度与持续时间问题和汇水面积问题专业性较强，可参考专业论文和专家的建议；排水口阻塞、间距不合理问题和排水下游的排水空间与能力问题，都可以通过城建路政等相关部门来解决，我们可以研究路面坡度对排水速度的影响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1670" y="3383280"/>
            <a:ext cx="11277600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60000"/>
              </a:lnSpc>
            </a:pPr>
            <a:r>
              <a:rPr lang="zh-CN" altLang="en-US" sz="2200">
                <a:sym typeface="+mn-ea"/>
              </a:rPr>
              <a:t>通过以上分析，我们接下来的研究思路应该如何制定？我们需做哪些准备？</a:t>
            </a:r>
            <a:endParaRPr lang="zh-CN" altLang="en-US" sz="2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885" y="4145915"/>
            <a:ext cx="1120076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改变假设，研究路面坡度对排水速度的影响。需要获得研究路段的坡度情况。</a:t>
            </a:r>
            <a:endParaRPr sz="2200"/>
          </a:p>
        </p:txBody>
      </p:sp>
      <p:sp>
        <p:nvSpPr>
          <p:cNvPr id="11" name="文本框 10"/>
          <p:cNvSpPr txBox="1"/>
          <p:nvPr/>
        </p:nvSpPr>
        <p:spPr>
          <a:xfrm>
            <a:off x="565150" y="4806950"/>
            <a:ext cx="11277600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2200">
                <a:sym typeface="+mn-ea"/>
              </a:rPr>
              <a:t>如果考虑坡度的影响所建立的模型与实际偏差仍旧比较大，应该如何处理呢？</a:t>
            </a:r>
            <a:endParaRPr lang="zh-CN" altLang="en-US" sz="22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5155" y="5569585"/>
            <a:ext cx="1016635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我们可以利用模拟实验来获得数据来检验模型本身是否有问题</a:t>
            </a:r>
            <a:endParaRPr lang="zh-CN" altLang="en-US" sz="2400" b="1" kern="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6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41385" y="0"/>
            <a:ext cx="3650615" cy="851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8050" y="267970"/>
            <a:ext cx="40665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/>
              <a:t>六</a:t>
            </a:r>
            <a:r>
              <a:rPr lang="en-US" altLang="zh-CN" sz="3200" b="1"/>
              <a:t>.</a:t>
            </a:r>
            <a:r>
              <a:rPr lang="zh-CN" altLang="en-US" sz="3200" b="1"/>
              <a:t>模型分析 小结反馈</a:t>
            </a:r>
            <a:endParaRPr lang="zh-CN" altLang="en-US" sz="3200" b="1"/>
          </a:p>
        </p:txBody>
      </p:sp>
      <p:sp>
        <p:nvSpPr>
          <p:cNvPr id="8" name="文本框 7"/>
          <p:cNvSpPr txBox="1"/>
          <p:nvPr/>
        </p:nvSpPr>
        <p:spPr>
          <a:xfrm>
            <a:off x="661670" y="1847215"/>
            <a:ext cx="11277600" cy="2256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60000"/>
              </a:lnSpc>
            </a:pPr>
            <a:r>
              <a:rPr lang="zh-CN" altLang="en-US" sz="2200">
                <a:sym typeface="+mn-ea"/>
              </a:rPr>
              <a:t>这节课我们一起研究了理想状态下的排水速度的公式，这与相关专业文献中的经验公式有很强的一致性，与实际情况相比仍有差异，需要进一步研究与改进。这是我们首次参与现实问题的建模活动，大家的表现都很赞，希望能通过本节课了解数学建模的基本流程，为今后课题研究、科研创新奠定基础。</a:t>
            </a:r>
            <a:endParaRPr lang="zh-CN" altLang="en-US" sz="22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1670" y="4238625"/>
            <a:ext cx="10166350" cy="1410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sz="2200"/>
              <a:t>请大家</a:t>
            </a:r>
            <a:r>
              <a:rPr sz="2200"/>
              <a:t>对自己与小组成员表现进行评价，</a:t>
            </a:r>
            <a:r>
              <a:rPr lang="zh-CN" sz="2200"/>
              <a:t>下周末咱们继续研究本课题，</a:t>
            </a:r>
            <a:r>
              <a:rPr lang="zh-CN" altLang="en-US" sz="2200">
                <a:sym typeface="+mn-ea"/>
              </a:rPr>
              <a:t>以下是课后任务：获取研究路段的坡度情况；准备好制作实验模型。</a:t>
            </a:r>
            <a:r>
              <a:rPr lang="zh-CN" sz="2200"/>
              <a:t>希望大家做好准备，各组有问题可以联系我</a:t>
            </a:r>
            <a:endParaRPr lang="zh-CN" sz="2200"/>
          </a:p>
        </p:txBody>
      </p:sp>
      <p:sp>
        <p:nvSpPr>
          <p:cNvPr id="3" name="文本框 2"/>
          <p:cNvSpPr txBox="1"/>
          <p:nvPr/>
        </p:nvSpPr>
        <p:spPr>
          <a:xfrm>
            <a:off x="661670" y="1079500"/>
            <a:ext cx="11277600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60000"/>
              </a:lnSpc>
            </a:pPr>
            <a:r>
              <a:rPr lang="zh-CN" altLang="en-US" sz="2200">
                <a:sym typeface="+mn-ea"/>
              </a:rPr>
              <a:t>本节课你有什么收获？你对数学建模有了哪些认识？</a:t>
            </a:r>
            <a:endParaRPr lang="zh-CN" altLang="en-US" sz="2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1990" y="1014730"/>
            <a:ext cx="1068133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sz="2400"/>
              <a:t>这一实际问题比较复杂，可能会有</a:t>
            </a:r>
            <a:r>
              <a:rPr lang="zh-CN" sz="2400"/>
              <a:t>大量</a:t>
            </a:r>
            <a:r>
              <a:rPr sz="2400"/>
              <a:t>的</a:t>
            </a:r>
            <a:r>
              <a:rPr lang="zh-CN" sz="2400"/>
              <a:t>实地</a:t>
            </a:r>
            <a:r>
              <a:rPr sz="2400"/>
              <a:t>测量、调查</a:t>
            </a:r>
            <a:r>
              <a:rPr lang="zh-CN" sz="2400"/>
              <a:t>、查阅资料</a:t>
            </a:r>
            <a:r>
              <a:rPr sz="2400"/>
              <a:t>等工作，个人的力量毕竟是有限的，我们应该采取哪些措施？</a:t>
            </a:r>
            <a:endParaRPr sz="2400"/>
          </a:p>
        </p:txBody>
      </p:sp>
      <p:sp>
        <p:nvSpPr>
          <p:cNvPr id="10" name="文本框 9"/>
          <p:cNvSpPr txBox="1"/>
          <p:nvPr/>
        </p:nvSpPr>
        <p:spPr>
          <a:xfrm>
            <a:off x="681990" y="3418205"/>
            <a:ext cx="1068133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en-US" altLang="zh-CN" sz="2400"/>
              <a:t>根据数学建模案例以及</a:t>
            </a:r>
            <a:r>
              <a:rPr lang="zh-CN" altLang="en-US" sz="2400"/>
              <a:t>我们</a:t>
            </a:r>
            <a:r>
              <a:rPr lang="en-US" altLang="zh-CN" sz="2400"/>
              <a:t>研究实际问题的经验，</a:t>
            </a:r>
            <a:endParaRPr lang="en-US" altLang="zh-CN" sz="2400"/>
          </a:p>
          <a:p>
            <a:pPr algn="l">
              <a:lnSpc>
                <a:spcPct val="180000"/>
              </a:lnSpc>
            </a:pPr>
            <a:r>
              <a:rPr lang="en-US" altLang="zh-CN" sz="2400"/>
              <a:t>我们</a:t>
            </a:r>
            <a:r>
              <a:rPr lang="zh-CN" altLang="en-US" sz="2400"/>
              <a:t>总体的研究流程是什么？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55015" y="2512060"/>
            <a:ext cx="106813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/>
              <a:t>分组协作、分工合作，共同探究</a:t>
            </a:r>
            <a:endParaRPr lang="zh-CN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660" y="2104390"/>
            <a:ext cx="2981325" cy="44862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1990" y="43116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课前准备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1990" y="353695"/>
            <a:ext cx="35471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/>
              <a:t>搜集材料</a:t>
            </a:r>
            <a:r>
              <a:rPr lang="en-US" altLang="zh-CN" sz="3200" b="1"/>
              <a:t> </a:t>
            </a:r>
            <a:r>
              <a:rPr lang="zh-CN" altLang="en-US" sz="3200" b="1"/>
              <a:t>了解背景</a:t>
            </a:r>
            <a:endParaRPr lang="zh-CN" altLang="en-US" sz="3200" b="1"/>
          </a:p>
        </p:txBody>
      </p:sp>
      <p:sp>
        <p:nvSpPr>
          <p:cNvPr id="9" name="文本框 8"/>
          <p:cNvSpPr txBox="1"/>
          <p:nvPr/>
        </p:nvSpPr>
        <p:spPr>
          <a:xfrm>
            <a:off x="755650" y="4409440"/>
            <a:ext cx="106813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/>
              <a:t>请大家自主分组，各组分工合作，完成本课题的材料搜集工作。</a:t>
            </a:r>
            <a:endParaRPr lang="zh-CN" sz="2400"/>
          </a:p>
        </p:txBody>
      </p:sp>
      <p:sp>
        <p:nvSpPr>
          <p:cNvPr id="10" name="文本框 9"/>
          <p:cNvSpPr txBox="1"/>
          <p:nvPr/>
        </p:nvSpPr>
        <p:spPr>
          <a:xfrm>
            <a:off x="755650" y="3437255"/>
            <a:ext cx="106813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>
                <a:sym typeface="+mn-ea"/>
              </a:rPr>
              <a:t>建议：通过网络收集相关的新闻报到、气象材料、道路信息等相关材料，</a:t>
            </a:r>
            <a:r>
              <a:rPr lang="en-US" altLang="zh-CN" sz="2400">
                <a:sym typeface="+mn-ea"/>
              </a:rPr>
              <a:t>...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81990" y="953770"/>
            <a:ext cx="106813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/>
              <a:t>如何进行背景分析？我们需要了解哪些背景信息？</a:t>
            </a:r>
            <a:endParaRPr lang="en-US" altLang="zh-CN" sz="2400"/>
          </a:p>
        </p:txBody>
      </p:sp>
      <p:sp>
        <p:nvSpPr>
          <p:cNvPr id="7" name="文本框 6"/>
          <p:cNvSpPr txBox="1"/>
          <p:nvPr/>
        </p:nvSpPr>
        <p:spPr>
          <a:xfrm>
            <a:off x="681990" y="1925955"/>
            <a:ext cx="106813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/>
              <a:t>如泰城雨季降水情况怎样？排水不畅具体表现有哪些？不畅的根源是什么？</a:t>
            </a:r>
            <a:r>
              <a:rPr lang="en-US" altLang="zh-CN" sz="2400"/>
              <a:t>...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681990" y="2681605"/>
            <a:ext cx="106813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>
                <a:sym typeface="+mn-ea"/>
              </a:rPr>
              <a:t>如何获得这些信息？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681990" y="5252085"/>
            <a:ext cx="106813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2400"/>
              <a:t>下次活动前完成，有疑问或困难随时找我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1990" y="353695"/>
            <a:ext cx="35471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/>
              <a:t>实地调查</a:t>
            </a:r>
            <a:r>
              <a:rPr lang="en-US" altLang="zh-CN" sz="3200" b="1"/>
              <a:t> </a:t>
            </a:r>
            <a:r>
              <a:rPr lang="zh-CN" altLang="en-US" sz="3200" b="1"/>
              <a:t>获得数据</a:t>
            </a:r>
            <a:endParaRPr lang="zh-CN" altLang="en-US" sz="3200" b="1"/>
          </a:p>
        </p:txBody>
      </p:sp>
      <p:sp>
        <p:nvSpPr>
          <p:cNvPr id="9" name="文本框 8"/>
          <p:cNvSpPr txBox="1"/>
          <p:nvPr/>
        </p:nvSpPr>
        <p:spPr>
          <a:xfrm>
            <a:off x="681990" y="1014730"/>
            <a:ext cx="1068133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/>
              <a:t>利用搜集的材料分组讨论，据此思考我们需要哪些数据？哪些是可以测量的？</a:t>
            </a:r>
            <a:endParaRPr lang="zh-CN" sz="2400"/>
          </a:p>
          <a:p>
            <a:pPr algn="l">
              <a:lnSpc>
                <a:spcPct val="180000"/>
              </a:lnSpc>
            </a:pPr>
            <a:r>
              <a:rPr lang="zh-CN" sz="2400"/>
              <a:t>哪些不易测量？如何获取这类数据？</a:t>
            </a:r>
            <a:endParaRPr lang="zh-CN" sz="2400"/>
          </a:p>
        </p:txBody>
      </p:sp>
      <p:sp>
        <p:nvSpPr>
          <p:cNvPr id="10" name="文本框 9"/>
          <p:cNvSpPr txBox="1"/>
          <p:nvPr/>
        </p:nvSpPr>
        <p:spPr>
          <a:xfrm>
            <a:off x="681990" y="3318510"/>
            <a:ext cx="106813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>
                <a:sym typeface="+mn-ea"/>
              </a:rPr>
              <a:t>不易测量的数据如：道路的坡度、降水强度等，可通过查阅文献资料获得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81990" y="2498725"/>
            <a:ext cx="106813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/>
              <a:t>可以测量研究道路的长度、宽度、排水口的分布情况、排水口的规格等，</a:t>
            </a:r>
            <a:endParaRPr 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55650" y="4450080"/>
            <a:ext cx="1068133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>
                <a:sym typeface="+mn-ea"/>
              </a:rPr>
              <a:t>请各组在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保障安全</a:t>
            </a:r>
            <a:r>
              <a:rPr lang="zh-CN" sz="2400">
                <a:sym typeface="+mn-ea"/>
              </a:rPr>
              <a:t>的前提下分工完成此项工作，汇总好数据，有问题随时联系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38555" y="1092835"/>
            <a:ext cx="9799320" cy="1555115"/>
          </a:xfrm>
        </p:spPr>
        <p:txBody>
          <a:bodyPr>
            <a:normAutofit/>
          </a:bodyPr>
          <a:p>
            <a:r>
              <a:rPr lang="zh-CN" altLang="zh-CN" sz="4400" b="0">
                <a:solidFill>
                  <a:schemeClr val="bg2">
                    <a:lumMod val="95000"/>
                  </a:schemeClr>
                </a:solidFill>
              </a:rPr>
              <a:t>雨季龙潭路排水不畅问题研究</a:t>
            </a:r>
            <a:br>
              <a:rPr lang="zh-CN" altLang="zh-CN" sz="4400" b="0">
                <a:solidFill>
                  <a:schemeClr val="bg2">
                    <a:lumMod val="95000"/>
                  </a:schemeClr>
                </a:solidFill>
              </a:rPr>
            </a:br>
            <a:r>
              <a:rPr lang="zh-CN" altLang="zh-CN" sz="4400" b="0">
                <a:solidFill>
                  <a:schemeClr val="bg2">
                    <a:lumMod val="95000"/>
                  </a:schemeClr>
                </a:solidFill>
              </a:rPr>
              <a:t>第</a:t>
            </a:r>
            <a:r>
              <a:rPr lang="en-US" altLang="zh-CN" sz="4400" b="0">
                <a:solidFill>
                  <a:schemeClr val="bg2">
                    <a:lumMod val="95000"/>
                  </a:schemeClr>
                </a:solidFill>
              </a:rPr>
              <a:t>1</a:t>
            </a:r>
            <a:r>
              <a:rPr lang="zh-CN" altLang="en-US" sz="4400" b="0">
                <a:solidFill>
                  <a:schemeClr val="bg2">
                    <a:lumMod val="95000"/>
                  </a:schemeClr>
                </a:solidFill>
              </a:rPr>
              <a:t>课时</a:t>
            </a:r>
            <a:endParaRPr lang="zh-CN" altLang="zh-CN" sz="4400" b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12465" y="4259535"/>
            <a:ext cx="9799200" cy="1472400"/>
          </a:xfrm>
        </p:spPr>
        <p:txBody>
          <a:bodyPr/>
          <a:p>
            <a:r>
              <a:rPr lang="zh-CN" altLang="en-US" sz="2800" b="1">
                <a:solidFill>
                  <a:schemeClr val="tx1"/>
                </a:solidFill>
              </a:rPr>
              <a:t>山东省泰安第一中学</a:t>
            </a:r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zh-CN" altLang="en-US" sz="2800" b="1">
                <a:solidFill>
                  <a:schemeClr val="tx1"/>
                </a:solidFill>
              </a:rPr>
              <a:t>张成成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1825" y="219710"/>
            <a:ext cx="3919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/>
              <a:t>背景分析</a:t>
            </a:r>
            <a:r>
              <a:rPr lang="en-US" altLang="zh-CN" sz="3200" b="1"/>
              <a:t>   </a:t>
            </a:r>
            <a:r>
              <a:rPr lang="zh-CN" altLang="en-US" sz="3200" b="1"/>
              <a:t>提出问题</a:t>
            </a:r>
            <a:endParaRPr lang="zh-CN" altLang="en-US" sz="32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5048"/>
          <a:stretch>
            <a:fillRect/>
          </a:stretch>
        </p:blipFill>
        <p:spPr>
          <a:xfrm>
            <a:off x="275590" y="864235"/>
            <a:ext cx="8938895" cy="1866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" y="2919095"/>
            <a:ext cx="8585835" cy="3390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35160" y="1499235"/>
            <a:ext cx="232156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2400"/>
              <a:t>摘自泰安市</a:t>
            </a:r>
            <a:endParaRPr lang="zh-CN" sz="2400"/>
          </a:p>
          <a:p>
            <a:pPr algn="l">
              <a:lnSpc>
                <a:spcPct val="180000"/>
              </a:lnSpc>
            </a:pPr>
            <a:r>
              <a:rPr lang="zh-CN" sz="2400"/>
              <a:t>应急管理局官网</a:t>
            </a:r>
            <a:endParaRPr 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1825" y="219710"/>
            <a:ext cx="3919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背景分析</a:t>
            </a:r>
            <a:r>
              <a:rPr lang="en-US" altLang="zh-CN" sz="3200" b="1"/>
              <a:t>   </a:t>
            </a:r>
            <a:r>
              <a:rPr lang="zh-CN" altLang="en-US" sz="3200" b="1"/>
              <a:t>提出问题</a:t>
            </a:r>
            <a:endParaRPr lang="zh-CN" altLang="en-US" sz="3200" b="1"/>
          </a:p>
        </p:txBody>
      </p:sp>
      <p:pic>
        <p:nvPicPr>
          <p:cNvPr id="7" name="fd181fa1b54e24586971e33bfd668a3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47080" y="803275"/>
            <a:ext cx="2837815" cy="41808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949690" y="1204595"/>
            <a:ext cx="2456815" cy="3412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sz="2400"/>
              <a:t>暴雨：12小时雨量等于和大于30毫米，或24小时雨量等于和大于50毫米</a:t>
            </a:r>
            <a:endParaRPr lang="zh-CN" sz="2400"/>
          </a:p>
        </p:txBody>
      </p:sp>
      <p:sp>
        <p:nvSpPr>
          <p:cNvPr id="9" name="文本框 8"/>
          <p:cNvSpPr txBox="1"/>
          <p:nvPr/>
        </p:nvSpPr>
        <p:spPr>
          <a:xfrm>
            <a:off x="497840" y="5251450"/>
            <a:ext cx="111531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sz="2400"/>
              <a:t>我市夏季容易遭遇强降水，道路排水不畅影响正常出行，甚至威胁市民生命安全</a:t>
            </a:r>
            <a:endParaRPr lang="zh-CN" sz="2400"/>
          </a:p>
        </p:txBody>
      </p:sp>
      <p:pic>
        <p:nvPicPr>
          <p:cNvPr id="10" name="图片 3" descr="73f19c0252a9d5e7efa573cce26daf0"/>
          <p:cNvPicPr>
            <a:picLocks noChangeAspect="1"/>
          </p:cNvPicPr>
          <p:nvPr/>
        </p:nvPicPr>
        <p:blipFill>
          <a:blip r:embed="rId6"/>
          <a:srcRect l="10460" r="17558" b="10789"/>
          <a:stretch>
            <a:fillRect/>
          </a:stretch>
        </p:blipFill>
        <p:spPr>
          <a:xfrm>
            <a:off x="335915" y="936625"/>
            <a:ext cx="5320665" cy="3947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3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r="61464" b="88027"/>
          <a:stretch>
            <a:fillRect/>
          </a:stretch>
        </p:blipFill>
        <p:spPr>
          <a:xfrm>
            <a:off x="8512810" y="85725"/>
            <a:ext cx="3650615" cy="8515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078230"/>
            <a:ext cx="3217545" cy="53936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34100" y="3430270"/>
            <a:ext cx="5847080" cy="2582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/>
              <a:t>（1）遭遇强降水时，在</a:t>
            </a:r>
            <a:r>
              <a:rPr lang="zh-CN">
                <a:sym typeface="+mn-ea"/>
              </a:rPr>
              <a:t>立交桥下等</a:t>
            </a:r>
            <a:r>
              <a:rPr lang="zh-CN"/>
              <a:t>低洼区域积水较深，最大深度普遍有</a:t>
            </a:r>
            <a:r>
              <a:rPr lang="en-US" altLang="zh-CN"/>
              <a:t>0.5</a:t>
            </a:r>
            <a:r>
              <a:rPr lang="zh-CN" altLang="en-US"/>
              <a:t>米，个别区域出现过</a:t>
            </a:r>
            <a:r>
              <a:rPr lang="en-US" altLang="zh-CN"/>
              <a:t>0.8-1</a:t>
            </a:r>
            <a:r>
              <a:rPr lang="zh-CN" altLang="en-US"/>
              <a:t>米</a:t>
            </a:r>
            <a:endParaRPr lang="zh-CN" altLang="en-US"/>
          </a:p>
          <a:p>
            <a:pPr algn="l">
              <a:lnSpc>
                <a:spcPct val="180000"/>
              </a:lnSpc>
            </a:pPr>
            <a:r>
              <a:rPr lang="zh-CN"/>
              <a:t>（</a:t>
            </a:r>
            <a:r>
              <a:rPr lang="en-US" altLang="zh-CN"/>
              <a:t>2</a:t>
            </a:r>
            <a:r>
              <a:rPr lang="zh-CN"/>
              <a:t>）积水往往一两天才能排净，严重影响居民的出行；</a:t>
            </a:r>
            <a:endParaRPr lang="zh-CN"/>
          </a:p>
          <a:p>
            <a:pPr algn="l">
              <a:lnSpc>
                <a:spcPct val="180000"/>
              </a:lnSpc>
            </a:pPr>
            <a:r>
              <a:rPr lang="zh-CN"/>
              <a:t>（</a:t>
            </a:r>
            <a:r>
              <a:rPr lang="en-US" altLang="zh-CN"/>
              <a:t>3</a:t>
            </a:r>
            <a:r>
              <a:rPr lang="zh-CN"/>
              <a:t>）排水不畅威胁居民的人身与财产安全；</a:t>
            </a:r>
            <a:endParaRPr lang="zh-CN"/>
          </a:p>
          <a:p>
            <a:pPr algn="l">
              <a:lnSpc>
                <a:spcPct val="180000"/>
              </a:lnSpc>
            </a:pPr>
            <a:r>
              <a:rPr lang="zh-CN"/>
              <a:t>（</a:t>
            </a:r>
            <a:r>
              <a:rPr lang="en-US" altLang="zh-CN"/>
              <a:t>4</a:t>
            </a:r>
            <a:r>
              <a:rPr lang="zh-CN"/>
              <a:t>）市民对此普遍不满，希望尽快解决此问题。</a:t>
            </a:r>
            <a:endParaRPr lang="zh-CN"/>
          </a:p>
        </p:txBody>
      </p:sp>
      <p:pic>
        <p:nvPicPr>
          <p:cNvPr id="13" name="图片 13" descr="78a661a8675c015df491e2ac457f7a5"/>
          <p:cNvPicPr>
            <a:picLocks noChangeAspect="1"/>
          </p:cNvPicPr>
          <p:nvPr/>
        </p:nvPicPr>
        <p:blipFill>
          <a:blip r:embed="rId3"/>
          <a:srcRect t="11793" b="17954"/>
          <a:stretch>
            <a:fillRect/>
          </a:stretch>
        </p:blipFill>
        <p:spPr>
          <a:xfrm>
            <a:off x="6534785" y="1078230"/>
            <a:ext cx="3925570" cy="2067560"/>
          </a:xfrm>
          <a:prstGeom prst="rect">
            <a:avLst/>
          </a:prstGeom>
        </p:spPr>
      </p:pic>
      <p:pic>
        <p:nvPicPr>
          <p:cNvPr id="12" name="图片 12" descr="2e6757463b593603f1767f7c3bcdeb1"/>
          <p:cNvPicPr>
            <a:picLocks noChangeAspect="1"/>
          </p:cNvPicPr>
          <p:nvPr/>
        </p:nvPicPr>
        <p:blipFill>
          <a:blip r:embed="rId4"/>
          <a:srcRect t="12005" r="-361" b="9702"/>
          <a:stretch>
            <a:fillRect/>
          </a:stretch>
        </p:blipFill>
        <p:spPr>
          <a:xfrm>
            <a:off x="3538220" y="1078230"/>
            <a:ext cx="2519045" cy="4254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1825" y="219710"/>
            <a:ext cx="3919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/>
              <a:t>背景分析</a:t>
            </a:r>
            <a:r>
              <a:rPr lang="en-US" altLang="zh-CN" sz="3200" b="1"/>
              <a:t>   </a:t>
            </a:r>
            <a:r>
              <a:rPr lang="zh-CN" altLang="en-US" sz="3200" b="1"/>
              <a:t>提出问题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2234*3292*0*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MjIzNjA5MjZmNjJhNWYzMWZhYjg0YjRhZDY0YWY4ODc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2946</Words>
  <Application>WPS 演示</Application>
  <PresentationFormat>宽屏</PresentationFormat>
  <Paragraphs>186</Paragraphs>
  <Slides>22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Office 主题​​</vt:lpstr>
      <vt:lpstr>Equation.DSMT4</vt:lpstr>
      <vt:lpstr>雨季龙潭路排水不畅问题研究 课前准备</vt:lpstr>
      <vt:lpstr>PowerPoint 演示文稿</vt:lpstr>
      <vt:lpstr>PowerPoint 演示文稿</vt:lpstr>
      <vt:lpstr>PowerPoint 演示文稿</vt:lpstr>
      <vt:lpstr>PowerPoint 演示文稿</vt:lpstr>
      <vt:lpstr>雨季龙潭路排水不畅问题研究 第1课时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fantasy</cp:lastModifiedBy>
  <cp:revision>521</cp:revision>
  <dcterms:created xsi:type="dcterms:W3CDTF">2019-06-19T02:08:00Z</dcterms:created>
  <dcterms:modified xsi:type="dcterms:W3CDTF">2022-06-29T03:07:37Z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2052-11.1.0.11753</vt:lpwstr>
  </property>
  <property fmtid="{D5CDD505-2E9C-101B-9397-08002B2CF9AE}" pid="3" name="ICV">
    <vt:lpwstr>713F0C334AFB45F39DF0FCBFB331E950</vt:lpwstr>
  </property>
</Properties>
</file>