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14" r:id="rId3"/>
    <p:sldId id="484" r:id="rId4"/>
    <p:sldId id="313" r:id="rId5"/>
    <p:sldId id="290" r:id="rId6"/>
    <p:sldId id="315" r:id="rId7"/>
    <p:sldId id="318" r:id="rId8"/>
    <p:sldId id="331" r:id="rId9"/>
    <p:sldId id="321" r:id="rId10"/>
    <p:sldId id="332" r:id="rId11"/>
    <p:sldId id="323" r:id="rId12"/>
    <p:sldId id="330" r:id="rId14"/>
    <p:sldId id="267" r:id="rId15"/>
    <p:sldId id="487" r:id="rId16"/>
    <p:sldId id="488" r:id="rId17"/>
    <p:sldId id="444" r:id="rId18"/>
    <p:sldId id="269" r:id="rId19"/>
    <p:sldId id="273" r:id="rId20"/>
    <p:sldId id="486" r:id="rId21"/>
    <p:sldId id="411" r:id="rId22"/>
  </p:sldIdLst>
  <p:sldSz cx="9144000" cy="6858000" type="screen4x3"/>
  <p:notesSz cx="6858000" cy="9144000"/>
  <p:custDataLst>
    <p:tags r:id="rId27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5E7BA4AA-F4D6-442C-88AD-F87C42D837A4}">
          <p14:sldIdLst>
            <p14:sldId id="314"/>
            <p14:sldId id="484"/>
            <p14:sldId id="313"/>
            <p14:sldId id="290"/>
            <p14:sldId id="315"/>
            <p14:sldId id="318"/>
            <p14:sldId id="331"/>
            <p14:sldId id="321"/>
            <p14:sldId id="332"/>
            <p14:sldId id="323"/>
            <p14:sldId id="330"/>
            <p14:sldId id="267"/>
            <p14:sldId id="487"/>
            <p14:sldId id="488"/>
            <p14:sldId id="444"/>
            <p14:sldId id="269"/>
            <p14:sldId id="273"/>
            <p14:sldId id="486"/>
            <p14:sldId id="4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46" userDrawn="1">
          <p15:clr>
            <a:srgbClr val="A4A3A4"/>
          </p15:clr>
        </p15:guide>
        <p15:guide id="2" pos="48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新课标第一网" initials="新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06" autoAdjust="0"/>
  </p:normalViewPr>
  <p:slideViewPr>
    <p:cSldViewPr showGuides="1">
      <p:cViewPr varScale="1">
        <p:scale>
          <a:sx n="67" d="100"/>
          <a:sy n="67" d="100"/>
        </p:scale>
        <p:origin x="1476" y="66"/>
      </p:cViewPr>
      <p:guideLst>
        <p:guide orient="horz" pos="1846"/>
        <p:guide pos="48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gs" Target="tags/tag1.xml"/><Relationship Id="rId26" Type="http://schemas.openxmlformats.org/officeDocument/2006/relationships/commentAuthors" Target="commentAuthors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7" Type="http://schemas.openxmlformats.org/officeDocument/2006/relationships/image" Target="../media/image23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17.wmf"/><Relationship Id="rId1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4" Type="http://schemas.openxmlformats.org/officeDocument/2006/relationships/image" Target="../media/image35.wmf"/><Relationship Id="rId3" Type="http://schemas.openxmlformats.org/officeDocument/2006/relationships/image" Target="../media/image34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5" Type="http://schemas.openxmlformats.org/officeDocument/2006/relationships/image" Target="../media/image40.wmf"/><Relationship Id="rId4" Type="http://schemas.openxmlformats.org/officeDocument/2006/relationships/image" Target="../media/image39.wmf"/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4" Type="http://schemas.openxmlformats.org/officeDocument/2006/relationships/image" Target="../media/image44.wmf"/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3076" name="幻灯片图像占位符 3"/>
          <p:cNvSpPr>
            <a:spLocks noGrp="1" noRot="1" noChangeAspect="1"/>
          </p:cNvSpPr>
          <p:nvPr>
            <p:ph type="sldImg" idx="6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77" name="备注占位符 4"/>
          <p:cNvSpPr>
            <a:spLocks noGrp="1"/>
          </p:cNvSpPr>
          <p:nvPr>
            <p:ph type="body" sz="quarter" idx="7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34817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5362" name="文本占位符 34818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anchor="t"/>
          <a:lstStyle/>
          <a:p>
            <a:pPr lvl="0"/>
            <a:endParaRPr lang="zh-CN" altLang="en-US"/>
          </a:p>
        </p:txBody>
      </p:sp>
      <p:sp>
        <p:nvSpPr>
          <p:cNvPr id="15363" name="灯片编号占位符 1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/>
            </a:fld>
            <a:endParaRPr lang="zh-CN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任意多边形 336902"/>
          <p:cNvSpPr/>
          <p:nvPr/>
        </p:nvSpPr>
        <p:spPr>
          <a:xfrm>
            <a:off x="609600" y="1219200"/>
            <a:ext cx="7924800" cy="914400"/>
          </a:xfrm>
          <a:custGeom>
            <a:avLst/>
            <a:gdLst/>
            <a:ahLst/>
            <a:cxnLst/>
            <a:rect l="0" t="0" r="0" b="0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51" name="直接连接符 336903"/>
          <p:cNvSpPr/>
          <p:nvPr/>
        </p:nvSpPr>
        <p:spPr>
          <a:xfrm>
            <a:off x="1981200" y="3962400"/>
            <a:ext cx="6511925" cy="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36898" name="标题 336897"/>
          <p:cNvSpPr>
            <a:spLocks noGrp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lvl="0">
              <a:defRPr sz="5000" kern="1200"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36899" name="副标题 336898"/>
          <p:cNvSpPr>
            <a:spLocks noGrp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None/>
              <a:defRPr sz="2800" kern="1200"/>
            </a:lvl1pPr>
            <a:lvl2pPr marL="344805" lvl="1" indent="-344805" algn="ctr">
              <a:buNone/>
              <a:defRPr sz="2800" kern="1200"/>
            </a:lvl2pPr>
            <a:lvl3pPr marL="671830" lvl="2" indent="-671830" algn="ctr">
              <a:buNone/>
              <a:defRPr sz="2800" kern="1200"/>
            </a:lvl3pPr>
            <a:lvl4pPr marL="1024255" lvl="3" indent="-1024255" algn="ctr">
              <a:buNone/>
              <a:defRPr sz="2800" kern="1200"/>
            </a:lvl4pPr>
            <a:lvl5pPr marL="1341755" lvl="4" indent="-1341755" algn="ctr">
              <a:buNone/>
              <a:defRPr sz="2800" kern="1200"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336900" name="日期占位符 336899"/>
          <p:cNvSpPr>
            <a:spLocks noGrp="1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fontAlgn="base"/>
            <a:endParaRPr lang="zh-CN" altLang="en-US" strike="noStrike" noProof="1">
              <a:latin typeface="Garamond" panose="02020404030301010803" pitchFamily="18" charset="0"/>
            </a:endParaRPr>
          </a:p>
        </p:txBody>
      </p:sp>
      <p:sp>
        <p:nvSpPr>
          <p:cNvPr id="336901" name="页脚占位符 336900"/>
          <p:cNvSpPr>
            <a:spLocks noGrp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fontAlgn="base"/>
            <a:endParaRPr lang="zh-CN" strike="noStrike" noProof="1">
              <a:latin typeface="Garamond" panose="02020404030301010803" pitchFamily="18" charset="0"/>
            </a:endParaRPr>
          </a:p>
        </p:txBody>
      </p:sp>
      <p:sp>
        <p:nvSpPr>
          <p:cNvPr id="336902" name="灯片编号占位符 336901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fontAlgn="base"/>
            <a:fld id="{9A0DB2DC-4C9A-4742-B13C-FB6460FD3503}" type="slidenum">
              <a:rPr lang="en-US" altLang="zh-CN" strike="noStrike" noProof="1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trike="noStrike" noProof="1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52930" cy="5853112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trike="noStrike" noProof="1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 showMasterSp="0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/>
        <p:txBody>
          <a:bodyPr/>
          <a:lstStyle/>
          <a:p>
            <a:pPr fontAlgn="base"/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trike="noStrike" noProof="1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trike="noStrike" noProof="1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trike="noStrike" noProof="1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30725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30725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trike="noStrike" noProof="1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trike="noStrike" noProof="1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trike="noStrike" noProof="1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trike="noStrike" noProof="1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trike="noStrike" noProof="1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trike="noStrike" noProof="1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file:///D:\qq&#25991;&#20214;\712321467\Image\C2C\Image2\%7b75232B38-A165-1FB7-499C-2E1C792CACB5%7d.png" TargetMode="Externa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335873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335874"/>
          <p:cNvSpPr>
            <a:spLocks noGrp="1"/>
          </p:cNvSpPr>
          <p:nvPr>
            <p:ph type="body" idx="5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325120"/>
            <a:r>
              <a:rPr lang="zh-CN" altLang="en-US"/>
              <a:t>第二级</a:t>
            </a:r>
            <a:endParaRPr lang="zh-CN" altLang="en-US"/>
          </a:p>
          <a:p>
            <a:pPr lvl="2" indent="-350520"/>
            <a:r>
              <a:rPr lang="zh-CN" altLang="en-US"/>
              <a:t>第三级</a:t>
            </a:r>
            <a:endParaRPr lang="zh-CN" altLang="en-US"/>
          </a:p>
          <a:p>
            <a:pPr lvl="3" indent="-315595"/>
            <a:r>
              <a:rPr lang="zh-CN" altLang="en-US"/>
              <a:t>第四级</a:t>
            </a:r>
            <a:endParaRPr lang="zh-CN" altLang="en-US"/>
          </a:p>
          <a:p>
            <a:pPr lvl="4" indent="-339725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35876" name="日期占位符 335875"/>
          <p:cNvSpPr>
            <a:spLocks noGrp="1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200">
                <a:latin typeface="Garamond" panose="02020404030301010803" pitchFamily="18" charset="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335877" name="页脚占位符 33587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200">
                <a:latin typeface="Garamond" panose="02020404030301010803" pitchFamily="18" charset="0"/>
              </a:defRPr>
            </a:lvl1pPr>
          </a:lstStyle>
          <a:p>
            <a:pPr lvl="0" fontAlgn="base"/>
            <a:endParaRPr lang="zh-CN" strike="noStrike" noProof="1"/>
          </a:p>
        </p:txBody>
      </p:sp>
      <p:sp>
        <p:nvSpPr>
          <p:cNvPr id="335878" name="灯片编号占位符 335877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200">
                <a:latin typeface="Garamond" panose="02020404030301010803" pitchFamily="18" charset="0"/>
              </a:defRPr>
            </a:lvl1pPr>
          </a:lstStyle>
          <a:p>
            <a:pPr lvl="0" fontAlgn="base"/>
            <a:fld id="{9A0DB2DC-4C9A-4742-B13C-FB6460FD3503}" type="slidenum">
              <a:rPr lang="en-US" altLang="zh-CN" strike="noStrike" noProof="1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  <p:sp>
        <p:nvSpPr>
          <p:cNvPr id="1031" name="任意多边形 335878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0" t="0" r="0" b="0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32" name="直接连接符 335879"/>
          <p:cNvSpPr/>
          <p:nvPr/>
        </p:nvSpPr>
        <p:spPr>
          <a:xfrm>
            <a:off x="457200" y="6172200"/>
            <a:ext cx="8229600" cy="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/>
        </p:txBody>
      </p:sp>
      <p:pic>
        <p:nvPicPr>
          <p:cNvPr id="335879" name="图片 1073743875" descr="学科网 zxxk.com"/>
          <p:cNvPicPr>
            <a:picLocks noChangeAspect="1"/>
          </p:cNvPicPr>
          <p:nvPr/>
        </p:nvPicPr>
        <p:blipFill>
          <a:blip r:embed="rId13"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2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69925" lvl="1" indent="-32512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022350" lvl="2" indent="-35052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39850" lvl="3" indent="-315595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81480" lvl="4" indent="-339725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32.emf"/><Relationship Id="rId8" Type="http://schemas.openxmlformats.org/officeDocument/2006/relationships/image" Target="../media/image31.emf"/><Relationship Id="rId7" Type="http://schemas.openxmlformats.org/officeDocument/2006/relationships/image" Target="../media/image30.emf"/><Relationship Id="rId6" Type="http://schemas.openxmlformats.org/officeDocument/2006/relationships/image" Target="../media/image29.emf"/><Relationship Id="rId5" Type="http://schemas.openxmlformats.org/officeDocument/2006/relationships/image" Target="../media/image28.emf"/><Relationship Id="rId4" Type="http://schemas.openxmlformats.org/officeDocument/2006/relationships/image" Target="../media/image27.wmf"/><Relationship Id="rId3" Type="http://schemas.openxmlformats.org/officeDocument/2006/relationships/oleObject" Target="../embeddings/oleObject15.bin"/><Relationship Id="rId2" Type="http://schemas.openxmlformats.org/officeDocument/2006/relationships/image" Target="../media/image26.wmf"/><Relationship Id="rId16" Type="http://schemas.openxmlformats.org/officeDocument/2006/relationships/vmlDrawing" Target="../drawings/vmlDrawing5.vml"/><Relationship Id="rId15" Type="http://schemas.openxmlformats.org/officeDocument/2006/relationships/slideLayout" Target="../slideLayouts/slideLayout7.xml"/><Relationship Id="rId14" Type="http://schemas.openxmlformats.org/officeDocument/2006/relationships/image" Target="../media/image35.wmf"/><Relationship Id="rId13" Type="http://schemas.openxmlformats.org/officeDocument/2006/relationships/oleObject" Target="../embeddings/oleObject17.bin"/><Relationship Id="rId12" Type="http://schemas.openxmlformats.org/officeDocument/2006/relationships/image" Target="../media/image34.wmf"/><Relationship Id="rId11" Type="http://schemas.openxmlformats.org/officeDocument/2006/relationships/oleObject" Target="../embeddings/oleObject16.bin"/><Relationship Id="rId10" Type="http://schemas.openxmlformats.org/officeDocument/2006/relationships/image" Target="../media/image33.emf"/><Relationship Id="rId1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2.bin"/><Relationship Id="rId8" Type="http://schemas.openxmlformats.org/officeDocument/2006/relationships/image" Target="../media/image39.wmf"/><Relationship Id="rId7" Type="http://schemas.openxmlformats.org/officeDocument/2006/relationships/oleObject" Target="../embeddings/oleObject21.bin"/><Relationship Id="rId6" Type="http://schemas.openxmlformats.org/officeDocument/2006/relationships/image" Target="../media/image38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37.wmf"/><Relationship Id="rId3" Type="http://schemas.openxmlformats.org/officeDocument/2006/relationships/oleObject" Target="../embeddings/oleObject19.bin"/><Relationship Id="rId2" Type="http://schemas.openxmlformats.org/officeDocument/2006/relationships/image" Target="../media/image36.wmf"/><Relationship Id="rId13" Type="http://schemas.openxmlformats.org/officeDocument/2006/relationships/vmlDrawing" Target="../drawings/vmlDrawing6.vml"/><Relationship Id="rId12" Type="http://schemas.openxmlformats.org/officeDocument/2006/relationships/slideLayout" Target="../slideLayouts/slideLayout7.xml"/><Relationship Id="rId11" Type="http://schemas.openxmlformats.org/officeDocument/2006/relationships/oleObject" Target="../embeddings/oleObject23.bin"/><Relationship Id="rId10" Type="http://schemas.openxmlformats.org/officeDocument/2006/relationships/image" Target="../media/image40.wmf"/><Relationship Id="rId1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44.wmf"/><Relationship Id="rId7" Type="http://schemas.openxmlformats.org/officeDocument/2006/relationships/oleObject" Target="../embeddings/oleObject27.bin"/><Relationship Id="rId6" Type="http://schemas.openxmlformats.org/officeDocument/2006/relationships/image" Target="../media/image43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42.wmf"/><Relationship Id="rId3" Type="http://schemas.openxmlformats.org/officeDocument/2006/relationships/oleObject" Target="../embeddings/oleObject25.bin"/><Relationship Id="rId2" Type="http://schemas.openxmlformats.org/officeDocument/2006/relationships/image" Target="../media/image41.wmf"/><Relationship Id="rId10" Type="http://schemas.openxmlformats.org/officeDocument/2006/relationships/vmlDrawing" Target="../drawings/vmlDrawing7.vml"/><Relationship Id="rId1" Type="http://schemas.openxmlformats.org/officeDocument/2006/relationships/oleObject" Target="../embeddings/oleObject24.bin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5.wmf"/><Relationship Id="rId1" Type="http://schemas.openxmlformats.org/officeDocument/2006/relationships/oleObject" Target="../embeddings/oleObject28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9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47.wmf"/><Relationship Id="rId3" Type="http://schemas.openxmlformats.org/officeDocument/2006/relationships/oleObject" Target="../embeddings/oleObject30.bin"/><Relationship Id="rId2" Type="http://schemas.openxmlformats.org/officeDocument/2006/relationships/image" Target="../media/image46.wmf"/><Relationship Id="rId1" Type="http://schemas.openxmlformats.org/officeDocument/2006/relationships/oleObject" Target="../embeddings/oleObject29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0.vml"/><Relationship Id="rId4" Type="http://schemas.openxmlformats.org/officeDocument/2006/relationships/slideLayout" Target="../slideLayouts/slideLayout7.xml"/><Relationship Id="rId3" Type="http://schemas.openxmlformats.org/officeDocument/2006/relationships/oleObject" Target="../embeddings/oleObject33.bin"/><Relationship Id="rId2" Type="http://schemas.openxmlformats.org/officeDocument/2006/relationships/image" Target="../media/image49.wmf"/><Relationship Id="rId1" Type="http://schemas.openxmlformats.org/officeDocument/2006/relationships/oleObject" Target="../embeddings/oleObject32.bin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1.wmf"/><Relationship Id="rId3" Type="http://schemas.openxmlformats.org/officeDocument/2006/relationships/oleObject" Target="../embeddings/oleObject35.bin"/><Relationship Id="rId2" Type="http://schemas.openxmlformats.org/officeDocument/2006/relationships/image" Target="../media/image50.wmf"/><Relationship Id="rId1" Type="http://schemas.openxmlformats.org/officeDocument/2006/relationships/oleObject" Target="../embeddings/oleObject34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2.emf"/><Relationship Id="rId3" Type="http://schemas.openxmlformats.org/officeDocument/2006/relationships/image" Target="../media/image11.emf"/><Relationship Id="rId2" Type="http://schemas.openxmlformats.org/officeDocument/2006/relationships/image" Target="../media/image10.wmf"/><Relationship Id="rId1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5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.bin"/><Relationship Id="rId8" Type="http://schemas.openxmlformats.org/officeDocument/2006/relationships/image" Target="../media/image20.wmf"/><Relationship Id="rId7" Type="http://schemas.openxmlformats.org/officeDocument/2006/relationships/oleObject" Target="../embeddings/oleObject7.bin"/><Relationship Id="rId6" Type="http://schemas.openxmlformats.org/officeDocument/2006/relationships/image" Target="../media/image1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8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17.wmf"/><Relationship Id="rId16" Type="http://schemas.openxmlformats.org/officeDocument/2006/relationships/vmlDrawing" Target="../drawings/vmlDrawing3.vml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23.wmf"/><Relationship Id="rId13" Type="http://schemas.openxmlformats.org/officeDocument/2006/relationships/oleObject" Target="../embeddings/oleObject10.bin"/><Relationship Id="rId12" Type="http://schemas.openxmlformats.org/officeDocument/2006/relationships/image" Target="../media/image22.wmf"/><Relationship Id="rId11" Type="http://schemas.openxmlformats.org/officeDocument/2006/relationships/oleObject" Target="../embeddings/oleObject9.bin"/><Relationship Id="rId10" Type="http://schemas.openxmlformats.org/officeDocument/2006/relationships/image" Target="../media/image21.wmf"/><Relationship Id="rId1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4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7.wmf"/><Relationship Id="rId3" Type="http://schemas.openxmlformats.org/officeDocument/2006/relationships/oleObject" Target="../embeddings/oleObject12.bin"/><Relationship Id="rId2" Type="http://schemas.openxmlformats.org/officeDocument/2006/relationships/image" Target="../media/image24.wmf"/><Relationship Id="rId1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矩形 146449"/>
          <p:cNvSpPr/>
          <p:nvPr/>
        </p:nvSpPr>
        <p:spPr>
          <a:xfrm>
            <a:off x="764540" y="2060575"/>
            <a:ext cx="714184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buClrTx/>
            </a:pPr>
            <a:endParaRPr lang="zh-CN" altLang="en-US" sz="4000" b="1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>
              <a:buClrTx/>
            </a:pPr>
            <a:r>
              <a:rPr lang="en-US" altLang="zh-CN" sz="4000" b="1">
                <a:solidFill>
                  <a:schemeClr val="tx1"/>
                </a:solidFill>
                <a:latin typeface="宋体" panose="02010600030101010101" pitchFamily="2" charset="-122"/>
              </a:rPr>
              <a:t>        </a:t>
            </a:r>
            <a:r>
              <a:rPr lang="zh-CN" altLang="en-US" sz="4000" b="1">
                <a:solidFill>
                  <a:schemeClr val="tx1"/>
                </a:solidFill>
                <a:latin typeface="宋体" panose="02010600030101010101" pitchFamily="2" charset="-122"/>
              </a:rPr>
              <a:t>数学与美</a:t>
            </a:r>
            <a:endParaRPr lang="zh-CN" altLang="en-US" sz="4000" b="1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>
              <a:buClrTx/>
            </a:pPr>
            <a:r>
              <a:rPr lang="en-US" altLang="zh-CN" sz="4000" b="1">
                <a:solidFill>
                  <a:schemeClr val="tx1"/>
                </a:solidFill>
                <a:latin typeface="宋体" panose="02010600030101010101" pitchFamily="2" charset="-122"/>
              </a:rPr>
              <a:t>         </a:t>
            </a:r>
            <a:r>
              <a:rPr lang="zh-CN" altLang="en-US" sz="2800" b="1">
                <a:solidFill>
                  <a:schemeClr val="tx1"/>
                </a:solidFill>
                <a:latin typeface="宋体" panose="02010600030101010101" pitchFamily="2" charset="-122"/>
              </a:rPr>
              <a:t>第六课时</a:t>
            </a:r>
            <a:endParaRPr lang="zh-CN" altLang="en-US" sz="4000" b="1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>
              <a:buClrTx/>
            </a:pPr>
            <a:r>
              <a:rPr lang="zh-CN" altLang="en-US" sz="4000" b="1">
                <a:solidFill>
                  <a:schemeClr val="tx1"/>
                </a:solidFill>
                <a:latin typeface="宋体" panose="02010600030101010101" pitchFamily="2" charset="-122"/>
              </a:rPr>
              <a:t>数学的对称美：函数奇偶性</a:t>
            </a:r>
            <a:endParaRPr lang="zh-CN" altLang="en-US" sz="4000" b="1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组合 34"/>
          <p:cNvGrpSpPr/>
          <p:nvPr/>
        </p:nvGrpSpPr>
        <p:grpSpPr>
          <a:xfrm>
            <a:off x="341673" y="188640"/>
            <a:ext cx="8460653" cy="1320432"/>
            <a:chOff x="713038" y="749805"/>
            <a:chExt cx="8460653" cy="1320432"/>
          </a:xfrm>
        </p:grpSpPr>
        <p:sp>
          <p:nvSpPr>
            <p:cNvPr id="8" name="文本框 7"/>
            <p:cNvSpPr txBox="1"/>
            <p:nvPr/>
          </p:nvSpPr>
          <p:spPr>
            <a:xfrm>
              <a:off x="713038" y="1069749"/>
              <a:ext cx="22387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奇函数</a:t>
              </a:r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直接箭头连接符 10"/>
            <p:cNvCxnSpPr>
              <a:endCxn id="16" idx="1"/>
            </p:cNvCxnSpPr>
            <p:nvPr/>
          </p:nvCxnSpPr>
          <p:spPr>
            <a:xfrm flipV="1">
              <a:off x="2615971" y="1042193"/>
              <a:ext cx="1265386" cy="346850"/>
            </a:xfrm>
            <a:prstGeom prst="straightConnector1">
              <a:avLst/>
            </a:prstGeom>
            <a:ln w="47625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箭头连接符 13"/>
            <p:cNvCxnSpPr/>
            <p:nvPr/>
          </p:nvCxnSpPr>
          <p:spPr>
            <a:xfrm>
              <a:off x="2615971" y="1475651"/>
              <a:ext cx="963201" cy="178873"/>
            </a:xfrm>
            <a:prstGeom prst="straightConnector1">
              <a:avLst/>
            </a:prstGeom>
            <a:ln w="47625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本框 15"/>
            <p:cNvSpPr txBox="1"/>
            <p:nvPr/>
          </p:nvSpPr>
          <p:spPr>
            <a:xfrm>
              <a:off x="3881357" y="749805"/>
              <a:ext cx="25202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altLang="zh-CN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(-</a:t>
              </a:r>
              <a:r>
                <a:rPr lang="en-US" altLang="zh-CN" sz="3200" b="1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zh-CN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)= -</a:t>
              </a:r>
              <a:r>
                <a:rPr lang="en-US" altLang="zh-CN" sz="3200" b="1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f</a:t>
              </a:r>
              <a:r>
                <a:rPr lang="en-US" altLang="zh-CN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zh-CN" sz="3200" b="1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zh-CN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3498480" y="1485462"/>
              <a:ext cx="352179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3200" b="1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图象关于原点对称</a:t>
              </a:r>
              <a:endPara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cxnSp>
          <p:nvCxnSpPr>
            <p:cNvPr id="25" name="直接箭头连接符 24"/>
            <p:cNvCxnSpPr/>
            <p:nvPr/>
          </p:nvCxnSpPr>
          <p:spPr>
            <a:xfrm>
              <a:off x="5948648" y="1082223"/>
              <a:ext cx="1316831" cy="0"/>
            </a:xfrm>
            <a:prstGeom prst="straightConnector1">
              <a:avLst/>
            </a:prstGeom>
            <a:ln w="508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箭头连接符 27"/>
            <p:cNvCxnSpPr/>
            <p:nvPr/>
          </p:nvCxnSpPr>
          <p:spPr>
            <a:xfrm flipV="1">
              <a:off x="6876256" y="1747992"/>
              <a:ext cx="515073" cy="3738"/>
            </a:xfrm>
            <a:prstGeom prst="straightConnector1">
              <a:avLst/>
            </a:prstGeom>
            <a:ln w="508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文本框 29"/>
            <p:cNvSpPr txBox="1"/>
            <p:nvPr/>
          </p:nvSpPr>
          <p:spPr>
            <a:xfrm>
              <a:off x="7235788" y="764188"/>
              <a:ext cx="190821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3200" b="1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代数特征</a:t>
              </a:r>
              <a:endPara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7265479" y="1475651"/>
              <a:ext cx="190821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3200" b="1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几何特征</a:t>
              </a:r>
              <a:endPara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8" name="矩形 11265"/>
          <p:cNvSpPr/>
          <p:nvPr/>
        </p:nvSpPr>
        <p:spPr>
          <a:xfrm>
            <a:off x="398040" y="1586171"/>
            <a:ext cx="8312150" cy="1477328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r>
              <a:rPr lang="zh-CN" altLang="en-US" sz="3000" b="1">
                <a:solidFill>
                  <a:srgbClr val="FF0000"/>
                </a:solidFill>
                <a:latin typeface="宋体" panose="02010600030101010101" pitchFamily="2" charset="-122"/>
              </a:rPr>
              <a:t>问题</a:t>
            </a:r>
            <a:r>
              <a:rPr lang="en-US" altLang="zh-CN" sz="3000" b="1">
                <a:solidFill>
                  <a:srgbClr val="FF0000"/>
                </a:solidFill>
                <a:latin typeface="宋体" panose="02010600030101010101" pitchFamily="2" charset="-122"/>
              </a:rPr>
              <a:t>1  </a:t>
            </a:r>
            <a:r>
              <a:rPr lang="zh-CN" altLang="en-US" sz="3000" b="1">
                <a:latin typeface="宋体" panose="02010600030101010101" pitchFamily="2" charset="-122"/>
              </a:rPr>
              <a:t>奇函数、偶函数的定义中有“</a:t>
            </a:r>
            <a:r>
              <a:rPr lang="zh-CN" altLang="en-US" sz="3000" b="1">
                <a:solidFill>
                  <a:srgbClr val="FF0000"/>
                </a:solidFill>
                <a:latin typeface="宋体" panose="02010600030101010101" pitchFamily="2" charset="-122"/>
              </a:rPr>
              <a:t>定义域内任意</a:t>
            </a:r>
            <a:r>
              <a:rPr lang="zh-CN" altLang="en-US" sz="3000" b="1">
                <a:latin typeface="宋体" panose="02010600030101010101" pitchFamily="2" charset="-122"/>
              </a:rPr>
              <a:t>”几个字，说明函数的奇偶性是怎样的一个性质？</a:t>
            </a:r>
            <a:endParaRPr lang="zh-CN" altLang="en-US" sz="3000" b="1">
              <a:latin typeface="宋体" panose="02010600030101010101" pitchFamily="2" charset="-122"/>
            </a:endParaRPr>
          </a:p>
        </p:txBody>
      </p:sp>
      <p:sp>
        <p:nvSpPr>
          <p:cNvPr id="39" name="矩形 11266"/>
          <p:cNvSpPr/>
          <p:nvPr/>
        </p:nvSpPr>
        <p:spPr>
          <a:xfrm>
            <a:off x="421481" y="3073310"/>
            <a:ext cx="8569841" cy="1477328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r>
              <a:rPr lang="en-US" altLang="zh-CN" sz="3000" b="1">
                <a:latin typeface="宋体" panose="02010600030101010101" pitchFamily="2" charset="-122"/>
              </a:rPr>
              <a:t>    </a:t>
            </a:r>
            <a:r>
              <a:rPr lang="zh-CN" altLang="en-US" sz="3000" b="1">
                <a:latin typeface="宋体" panose="02010600030101010101" pitchFamily="2" charset="-122"/>
              </a:rPr>
              <a:t>定义中“</a:t>
            </a:r>
            <a:r>
              <a:rPr lang="zh-CN" altLang="en-US" sz="3000" b="1">
                <a:solidFill>
                  <a:srgbClr val="FF0000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定义域内</a:t>
            </a:r>
            <a:r>
              <a:rPr lang="zh-CN" altLang="en-US" sz="3000" b="1">
                <a:solidFill>
                  <a:srgbClr val="FF0000"/>
                </a:solidFill>
                <a:latin typeface="宋体" panose="02010600030101010101" pitchFamily="2" charset="-122"/>
              </a:rPr>
              <a:t>任意</a:t>
            </a:r>
            <a:r>
              <a:rPr lang="zh-CN" altLang="en-US" sz="3000" b="1">
                <a:latin typeface="宋体" panose="02010600030101010101" pitchFamily="2" charset="-122"/>
              </a:rPr>
              <a:t>”二字，说明函数的奇偶性是定义域上的一个</a:t>
            </a:r>
            <a:r>
              <a:rPr lang="zh-CN" altLang="en-US" sz="3000" b="1">
                <a:solidFill>
                  <a:srgbClr val="0000FF"/>
                </a:solidFill>
                <a:latin typeface="宋体" panose="02010600030101010101" pitchFamily="2" charset="-122"/>
              </a:rPr>
              <a:t>整体性质</a:t>
            </a:r>
            <a:r>
              <a:rPr lang="zh-CN" altLang="en-US" sz="3000" b="1">
                <a:latin typeface="宋体" panose="02010600030101010101" pitchFamily="2" charset="-122"/>
              </a:rPr>
              <a:t>，而函数的单调性</a:t>
            </a:r>
            <a:r>
              <a:rPr lang="zh-CN" altLang="en-US" sz="3000" b="1">
                <a:solidFill>
                  <a:srgbClr val="000000"/>
                </a:solidFill>
                <a:latin typeface="宋体" panose="02010600030101010101" pitchFamily="2" charset="-122"/>
              </a:rPr>
              <a:t>不是定义域上的一个整体性质</a:t>
            </a:r>
            <a:r>
              <a:rPr lang="en-US" altLang="zh-CN" sz="3000" b="1">
                <a:solidFill>
                  <a:srgbClr val="000000"/>
                </a:solidFill>
                <a:latin typeface="宋体" panose="02010600030101010101" pitchFamily="2" charset="-122"/>
              </a:rPr>
              <a:t> </a:t>
            </a:r>
            <a:r>
              <a:rPr lang="en-US" altLang="zh-CN" sz="3000" b="1">
                <a:latin typeface="宋体" panose="02010600030101010101" pitchFamily="2" charset="-122"/>
              </a:rPr>
              <a:t>.</a:t>
            </a:r>
            <a:endParaRPr lang="en-US" altLang="zh-CN" sz="3000" b="1">
              <a:latin typeface="宋体" panose="02010600030101010101" pitchFamily="2" charset="-122"/>
            </a:endParaRPr>
          </a:p>
        </p:txBody>
      </p:sp>
      <p:sp>
        <p:nvSpPr>
          <p:cNvPr id="41" name="矩形 13313"/>
          <p:cNvSpPr/>
          <p:nvPr/>
        </p:nvSpPr>
        <p:spPr>
          <a:xfrm>
            <a:off x="421481" y="4683715"/>
            <a:ext cx="8543006" cy="1015663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r>
              <a:rPr lang="zh-CN" alt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问题</a:t>
            </a:r>
            <a:r>
              <a:rPr lang="en-US" altLang="zh-CN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zh-CN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sz="3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3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在几何上有何关系？具有奇偶性的函数的定义域有何特征？</a:t>
            </a:r>
            <a:endParaRPr lang="zh-CN" altLang="en-US" sz="3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矩形 13314"/>
          <p:cNvSpPr/>
          <p:nvPr/>
        </p:nvSpPr>
        <p:spPr>
          <a:xfrm>
            <a:off x="421481" y="5808741"/>
            <a:ext cx="8425284" cy="553998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r>
              <a:rPr lang="zh-CN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奇函数与偶函数的定义域的特征是</a:t>
            </a:r>
            <a:r>
              <a:rPr lang="zh-CN" altLang="en-US" sz="3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关于原点对称</a:t>
            </a:r>
            <a:r>
              <a:rPr lang="en-US"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3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1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555191" y="97751"/>
            <a:ext cx="83546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 pitchFamily="18" charset="0"/>
              </a:rPr>
              <a:t>一次函数、二次函数、反比例函数的奇偶性：</a:t>
            </a:r>
            <a:endParaRPr lang="zh-CN" altLang="en-US" sz="3200"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79512" y="677862"/>
          <a:ext cx="8730369" cy="6054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3770"/>
                <a:gridCol w="1572414"/>
                <a:gridCol w="1252837"/>
                <a:gridCol w="1252837"/>
                <a:gridCol w="1252837"/>
                <a:gridCol w="1252837"/>
                <a:gridCol w="1252837"/>
              </a:tblGrid>
              <a:tr h="553954">
                <a:tc>
                  <a:txBody>
                    <a:bodyPr wrap="square"/>
                    <a:lstStyle/>
                    <a:p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函数</a:t>
                      </a:r>
                      <a:endParaRPr lang="en-US" altLang="zh-CN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名称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 wrap="square"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一次函数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 wrap="square"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二次函数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 wrap="square"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反比例函数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3816">
                <a:tc>
                  <a:txBody>
                    <a:bodyPr wrap="square"/>
                    <a:lstStyle/>
                    <a:p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解析</a:t>
                      </a:r>
                      <a:endParaRPr lang="en-US" altLang="zh-CN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式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 wrap="square"/>
                    <a:lstStyle/>
                    <a:p>
                      <a:endParaRPr lang="en-US" altLang="zh-CN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 wrap="square"/>
                    <a:lstStyle/>
                    <a:p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 wrap="square"/>
                    <a:lstStyle/>
                    <a:p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1551">
                <a:tc>
                  <a:txBody>
                    <a:bodyPr wrap="square"/>
                    <a:lstStyle/>
                    <a:p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特殊</a:t>
                      </a:r>
                      <a:endParaRPr lang="en-US" altLang="zh-CN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情况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 wrap="square"/>
                    <a:lstStyle/>
                    <a:p>
                      <a:pPr algn="ctr"/>
                      <a:r>
                        <a:rPr lang="en-US" altLang="zh-CN" sz="2400" b="1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=0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 wrap="square"/>
                    <a:lstStyle/>
                    <a:p>
                      <a:pPr marL="0" marR="0" lvl="0" indent="0" algn="ctr" defTabSz="2438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1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=0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 wrap="square"/>
                    <a:lstStyle/>
                    <a:p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6431">
                <a:tc rowSpan="2">
                  <a:txBody>
                    <a:bodyPr wrap="square"/>
                    <a:lstStyle/>
                    <a:p>
                      <a:endParaRPr lang="en-US" altLang="zh-CN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altLang="zh-CN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altLang="zh-CN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图象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en-US" altLang="zh-CN" sz="2400" b="1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&gt;0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en-US" altLang="zh-CN" sz="2400" b="1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&lt;0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en-US" altLang="zh-CN" sz="2400" b="1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&gt;0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en-US" altLang="zh-CN" sz="2400" b="1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&lt;0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en-US" altLang="zh-CN" sz="2400" b="1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&gt;0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en-US" altLang="zh-CN" sz="2400" b="1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&lt;0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85572"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wrap="square"/>
                    <a:lstStyle/>
                    <a:p>
                      <a:endParaRPr lang="en-US" altLang="zh-CN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altLang="zh-CN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altLang="zh-CN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altLang="zh-CN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wrap="square"/>
                    <a:lstStyle/>
                    <a:p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wrap="square"/>
                    <a:lstStyle/>
                    <a:p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wrap="square"/>
                    <a:lstStyle/>
                    <a:p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wrap="square"/>
                    <a:lstStyle/>
                    <a:p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wrap="square"/>
                    <a:lstStyle/>
                    <a:p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1551">
                <a:tc>
                  <a:txBody>
                    <a:bodyPr wrap="square"/>
                    <a:lstStyle/>
                    <a:p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奇偶性</a:t>
                      </a:r>
                      <a:endParaRPr lang="zh-CN" altLang="en-US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 wrap="square"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奇函数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 wrap="square"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偶函数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 wrap="square"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奇函数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7" marR="91437" marT="45718" marB="45718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对象 1"/>
          <p:cNvGraphicFramePr>
            <a:graphicFrameLocks noChangeAspect="1"/>
          </p:cNvGraphicFramePr>
          <p:nvPr/>
        </p:nvGraphicFramePr>
        <p:xfrm>
          <a:off x="1169988" y="1676992"/>
          <a:ext cx="2543052" cy="621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1" imgW="1231265" imgH="254000" progId="Equation.DSMT4">
                  <p:embed/>
                </p:oleObj>
              </mc:Choice>
              <mc:Fallback>
                <p:oleObj name="Equation" r:id="rId1" imgW="1231265" imgH="25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169988" y="1676992"/>
                        <a:ext cx="2543052" cy="6214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1"/>
          <p:cNvGraphicFramePr>
            <a:graphicFrameLocks noChangeAspect="1"/>
          </p:cNvGraphicFramePr>
          <p:nvPr/>
        </p:nvGraphicFramePr>
        <p:xfrm>
          <a:off x="6877552" y="1482488"/>
          <a:ext cx="1746026" cy="88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3" imgW="1002665" imgH="393700" progId="Equation.DSMT4">
                  <p:embed/>
                </p:oleObj>
              </mc:Choice>
              <mc:Fallback>
                <p:oleObj name="Equation" r:id="rId3" imgW="10026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877552" y="1482488"/>
                        <a:ext cx="1746026" cy="88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图片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28721" y="4092475"/>
            <a:ext cx="16319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图片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9202" y="3987700"/>
            <a:ext cx="1630362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图片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5778" y="3821013"/>
            <a:ext cx="1362782" cy="205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9368" y="3821012"/>
            <a:ext cx="1280512" cy="2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图片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9493" y="3792438"/>
            <a:ext cx="1663700" cy="211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图片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41514" y="3792438"/>
            <a:ext cx="1665287" cy="211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组合 22"/>
          <p:cNvGrpSpPr/>
          <p:nvPr/>
        </p:nvGrpSpPr>
        <p:grpSpPr>
          <a:xfrm>
            <a:off x="3995936" y="1482488"/>
            <a:ext cx="2233613" cy="822294"/>
            <a:chOff x="3995936" y="1482488"/>
            <a:chExt cx="2233613" cy="822294"/>
          </a:xfrm>
        </p:grpSpPr>
        <p:graphicFrame>
          <p:nvGraphicFramePr>
            <p:cNvPr id="5" name="对象 1"/>
            <p:cNvGraphicFramePr>
              <a:graphicFrameLocks noChangeAspect="1"/>
            </p:cNvGraphicFramePr>
            <p:nvPr/>
          </p:nvGraphicFramePr>
          <p:xfrm>
            <a:off x="3995936" y="1482488"/>
            <a:ext cx="2233613" cy="584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3" name="Equation" r:id="rId11" imgW="30175200" imgH="6096000" progId="Equation.DSMT4">
                    <p:embed/>
                  </p:oleObj>
                </mc:Choice>
                <mc:Fallback>
                  <p:oleObj name="Equation" r:id="rId11" imgW="30175200" imgH="60960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995936" y="1482488"/>
                          <a:ext cx="2233613" cy="584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对象 1"/>
            <p:cNvGraphicFramePr>
              <a:graphicFrameLocks noChangeAspect="1"/>
            </p:cNvGraphicFramePr>
            <p:nvPr/>
          </p:nvGraphicFramePr>
          <p:xfrm>
            <a:off x="4670302" y="1895207"/>
            <a:ext cx="706238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4" name="Equation" r:id="rId13" imgW="8534400" imgH="4267200" progId="Equation.DSMT4">
                    <p:embed/>
                  </p:oleObj>
                </mc:Choice>
                <mc:Fallback>
                  <p:oleObj name="Equation" r:id="rId13" imgW="8534400" imgH="42672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670302" y="1895207"/>
                          <a:ext cx="706238" cy="409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 bwMode="auto">
          <a:xfrm>
            <a:off x="465262" y="157478"/>
            <a:ext cx="62865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200" b="1" kern="1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例</a:t>
            </a:r>
            <a:r>
              <a:rPr lang="en-US" altLang="zh-CN" sz="3200" b="1" kern="1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</a:t>
            </a:r>
            <a:r>
              <a:rPr lang="zh-CN" altLang="en-US" sz="3200" b="1" kern="1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zh-CN" altLang="en-US" sz="3200" b="1" kern="1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判断下列函数的奇偶性</a:t>
            </a:r>
            <a:r>
              <a:rPr lang="en-US" altLang="zh-CN" sz="3200" b="1" kern="1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lang="zh-CN" altLang="en-US" sz="3200" b="1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3" name="对象 29"/>
          <p:cNvGraphicFramePr>
            <a:graphicFrameLocks noChangeAspect="1"/>
          </p:cNvGraphicFramePr>
          <p:nvPr/>
        </p:nvGraphicFramePr>
        <p:xfrm>
          <a:off x="1243261" y="708916"/>
          <a:ext cx="20320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1" imgW="20726400" imgH="6096000" progId="Equation.DSMT4">
                  <p:embed/>
                </p:oleObj>
              </mc:Choice>
              <mc:Fallback>
                <p:oleObj name="Equation" r:id="rId1" imgW="20726400" imgH="6096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43261" y="708916"/>
                        <a:ext cx="20320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27"/>
          <p:cNvGraphicFramePr>
            <a:graphicFrameLocks noChangeAspect="1"/>
          </p:cNvGraphicFramePr>
          <p:nvPr/>
        </p:nvGraphicFramePr>
        <p:xfrm>
          <a:off x="5272088" y="514350"/>
          <a:ext cx="2543175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3" imgW="25908000" imgH="9448800" progId="Equation.DSMT4">
                  <p:embed/>
                </p:oleObj>
              </mc:Choice>
              <mc:Fallback>
                <p:oleObj name="Equation" r:id="rId3" imgW="25908000" imgH="9448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72088" y="514350"/>
                        <a:ext cx="2543175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矩形 14"/>
          <p:cNvSpPr/>
          <p:nvPr/>
        </p:nvSpPr>
        <p:spPr bwMode="auto">
          <a:xfrm>
            <a:off x="515269" y="1252347"/>
            <a:ext cx="7802562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解：</a:t>
            </a:r>
            <a:r>
              <a:rPr lang="en-US" altLang="zh-CN" sz="3200" b="1" kern="10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sz="3200" b="1" kern="1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(1)</a:t>
            </a:r>
            <a:r>
              <a: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函数</a:t>
            </a:r>
            <a:r>
              <a:rPr lang="en-US" altLang="zh-CN" sz="3200" b="1" i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)=</a:t>
            </a:r>
            <a:r>
              <a:rPr lang="en-US" altLang="zh-CN" sz="3200" b="1" i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en-US" altLang="zh-CN" sz="3200" b="1" baseline="300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的定义域为</a:t>
            </a:r>
            <a:r>
              <a:rPr lang="en-US" altLang="zh-CN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R.</a:t>
            </a:r>
            <a:endParaRPr lang="zh-CN" altLang="en-US" sz="3200" b="1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矩形 33"/>
          <p:cNvSpPr>
            <a:spLocks noChangeArrowheads="1"/>
          </p:cNvSpPr>
          <p:nvPr/>
        </p:nvSpPr>
        <p:spPr bwMode="auto">
          <a:xfrm>
            <a:off x="1912617" y="1831813"/>
            <a:ext cx="58495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因为</a:t>
            </a:r>
            <a:r>
              <a:rPr lang="en-US" altLang="zh-CN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Ɐ</a:t>
            </a:r>
            <a:r>
              <a:rPr lang="en-US" altLang="zh-CN" sz="3200" b="1" i="1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en-US" altLang="zh-CN" sz="3200" b="1" err="1">
                <a:latin typeface="宋体" panose="02010600030101010101" pitchFamily="2" charset="-122"/>
                <a:cs typeface="Times New Roman" panose="02020603050405020304" pitchFamily="18" charset="0"/>
              </a:rPr>
              <a:t>∈</a:t>
            </a:r>
            <a:r>
              <a:rPr lang="en-US" altLang="zh-CN" sz="32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，都有</a:t>
            </a:r>
            <a:r>
              <a:rPr lang="en-US" altLang="zh-CN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lang="en-US" altLang="zh-CN" sz="3200" b="1" i="1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en-US" altLang="zh-CN" sz="3200" b="1" err="1">
                <a:latin typeface="宋体" panose="02010600030101010101" pitchFamily="2" charset="-122"/>
                <a:cs typeface="Times New Roman" panose="02020603050405020304" pitchFamily="18" charset="0"/>
              </a:rPr>
              <a:t>∈</a:t>
            </a:r>
            <a:r>
              <a:rPr lang="en-US" altLang="zh-CN" sz="32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，且</a:t>
            </a:r>
            <a:endParaRPr lang="zh-CN" altLang="en-US" sz="3200" b="1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0" name="对象 36"/>
          <p:cNvGraphicFramePr>
            <a:graphicFrameLocks noChangeAspect="1"/>
          </p:cNvGraphicFramePr>
          <p:nvPr/>
        </p:nvGraphicFramePr>
        <p:xfrm>
          <a:off x="1912617" y="2349913"/>
          <a:ext cx="424497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5" imgW="1803400" imgH="279400" progId="Equation.DSMT4">
                  <p:embed/>
                </p:oleObj>
              </mc:Choice>
              <mc:Fallback>
                <p:oleObj name="Equation" r:id="rId5" imgW="1803400" imgH="279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912617" y="2349913"/>
                        <a:ext cx="4244975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矩形 37"/>
          <p:cNvSpPr>
            <a:spLocks noChangeArrowheads="1"/>
          </p:cNvSpPr>
          <p:nvPr/>
        </p:nvSpPr>
        <p:spPr bwMode="auto">
          <a:xfrm>
            <a:off x="1912617" y="2972204"/>
            <a:ext cx="56566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所以，函数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为偶函数</a:t>
            </a:r>
            <a:r>
              <a:rPr lang="en-US" altLang="zh-CN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lang="zh-CN" altLang="en-US" sz="3200" b="1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矩形 41"/>
          <p:cNvSpPr>
            <a:spLocks noChangeArrowheads="1"/>
          </p:cNvSpPr>
          <p:nvPr/>
        </p:nvSpPr>
        <p:spPr bwMode="auto">
          <a:xfrm>
            <a:off x="568251" y="4241079"/>
            <a:ext cx="78025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因为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Ɐ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宋体" panose="02010600030101010101" pitchFamily="2" charset="-122"/>
                <a:cs typeface="Times New Roman" panose="02020603050405020304" pitchFamily="18" charset="0"/>
              </a:rPr>
              <a:t>∈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≠0 }</a:t>
            </a:r>
            <a:r>
              <a: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，都有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宋体" panose="02010600030101010101" pitchFamily="2" charset="-122"/>
                <a:cs typeface="Times New Roman" panose="02020603050405020304" pitchFamily="18" charset="0"/>
              </a:rPr>
              <a:t>∈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≠0 }</a:t>
            </a:r>
            <a:r>
              <a:rPr lang="en-US" altLang="zh-CN" sz="3200" b="1">
                <a:latin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，且</a:t>
            </a:r>
            <a:endParaRPr lang="zh-CN" altLang="en-US" sz="3200" b="1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533994" y="3385346"/>
            <a:ext cx="7162427" cy="1042987"/>
            <a:chOff x="1475656" y="3457142"/>
            <a:chExt cx="7162427" cy="1042987"/>
          </a:xfrm>
        </p:grpSpPr>
        <p:sp>
          <p:nvSpPr>
            <p:cNvPr id="23" name="矩形 22"/>
            <p:cNvSpPr/>
            <p:nvPr/>
          </p:nvSpPr>
          <p:spPr bwMode="auto">
            <a:xfrm>
              <a:off x="1475656" y="3680100"/>
              <a:ext cx="7162427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zh-CN" sz="3200" b="1" kern="10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(2)</a:t>
              </a:r>
              <a:r>
                <a:rPr lang="zh-CN" altLang="en-US" sz="3200" b="1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函数                    的定义域为</a:t>
              </a:r>
              <a:r>
                <a:rPr lang="en-US" altLang="zh-CN" sz="3200" b="1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{</a:t>
              </a:r>
              <a:r>
                <a:rPr lang="en-US" altLang="zh-CN" sz="3200" b="1" i="1" err="1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lang="en-US" altLang="zh-CN" sz="3200" b="1" err="1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|</a:t>
              </a:r>
              <a:r>
                <a:rPr lang="en-US" altLang="zh-CN" sz="3200" b="1" i="1" err="1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lang="zh-CN" altLang="en-US" sz="3200" b="1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≠</a:t>
              </a:r>
              <a:r>
                <a:rPr lang="en-US" altLang="zh-CN" sz="3200" b="1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0}.</a:t>
              </a:r>
              <a:endPara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7" name="对象 27"/>
            <p:cNvGraphicFramePr>
              <a:graphicFrameLocks noChangeAspect="1"/>
            </p:cNvGraphicFramePr>
            <p:nvPr/>
          </p:nvGraphicFramePr>
          <p:xfrm>
            <a:off x="2729831" y="3457142"/>
            <a:ext cx="2124075" cy="10429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8" name="Equation" r:id="rId7" imgW="901065" imgH="393700" progId="Equation.DSMT4">
                    <p:embed/>
                  </p:oleObj>
                </mc:Choice>
                <mc:Fallback>
                  <p:oleObj name="Equation" r:id="rId7" imgW="901065" imgH="3937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729831" y="3457142"/>
                          <a:ext cx="2124075" cy="10429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" name="对象 27"/>
          <p:cNvGraphicFramePr>
            <a:graphicFrameLocks noChangeAspect="1"/>
          </p:cNvGraphicFramePr>
          <p:nvPr/>
        </p:nvGraphicFramePr>
        <p:xfrm>
          <a:off x="1469356" y="4697326"/>
          <a:ext cx="5892800" cy="114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9" imgW="2501900" imgH="431800" progId="Equation.DSMT4">
                  <p:embed/>
                </p:oleObj>
              </mc:Choice>
              <mc:Fallback>
                <p:oleObj name="Equation" r:id="rId9" imgW="2501900" imgH="431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469356" y="4697326"/>
                        <a:ext cx="5892800" cy="1144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组合 6"/>
          <p:cNvGrpSpPr/>
          <p:nvPr/>
        </p:nvGrpSpPr>
        <p:grpSpPr>
          <a:xfrm>
            <a:off x="669925" y="5554049"/>
            <a:ext cx="7092281" cy="1042987"/>
            <a:chOff x="838847" y="5872499"/>
            <a:chExt cx="7092281" cy="1042987"/>
          </a:xfrm>
        </p:grpSpPr>
        <p:sp>
          <p:nvSpPr>
            <p:cNvPr id="26" name="矩形 45"/>
            <p:cNvSpPr>
              <a:spLocks noChangeArrowheads="1"/>
            </p:cNvSpPr>
            <p:nvPr/>
          </p:nvSpPr>
          <p:spPr bwMode="auto">
            <a:xfrm>
              <a:off x="838847" y="5960936"/>
              <a:ext cx="7092281" cy="737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3200" b="1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所以，函数                      为奇函数</a:t>
              </a:r>
              <a:r>
                <a:rPr lang="en-US" altLang="zh-CN" sz="3200" b="1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.</a:t>
              </a:r>
              <a:endPara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0" name="对象 27"/>
            <p:cNvGraphicFramePr>
              <a:graphicFrameLocks noChangeAspect="1"/>
            </p:cNvGraphicFramePr>
            <p:nvPr/>
          </p:nvGraphicFramePr>
          <p:xfrm>
            <a:off x="3053169" y="5872499"/>
            <a:ext cx="2124075" cy="10429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0" name="Equation" r:id="rId11" imgW="901065" imgH="393700" progId="Equation.DSMT4">
                    <p:embed/>
                  </p:oleObj>
                </mc:Choice>
                <mc:Fallback>
                  <p:oleObj name="Equation" r:id="rId11" imgW="901065" imgH="3937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053169" y="5872499"/>
                          <a:ext cx="2124075" cy="10429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21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570086" y="156531"/>
            <a:ext cx="62865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200" b="1" kern="1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例</a:t>
            </a:r>
            <a:r>
              <a:rPr lang="en-US" altLang="zh-CN" sz="3200" b="1" kern="1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  </a:t>
            </a:r>
            <a:r>
              <a:rPr lang="zh-CN" altLang="en-US" sz="3200" b="1" kern="1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3200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判断下列函数的奇偶性</a:t>
            </a:r>
            <a:r>
              <a:rPr lang="en-US" altLang="zh-CN" sz="3200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对象 27"/>
          <p:cNvGraphicFramePr>
            <a:graphicFrameLocks noChangeAspect="1"/>
          </p:cNvGraphicFramePr>
          <p:nvPr/>
        </p:nvGraphicFramePr>
        <p:xfrm>
          <a:off x="757238" y="665163"/>
          <a:ext cx="3738562" cy="131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1" imgW="38100000" imgH="11887200" progId="Equation.DSMT4">
                  <p:embed/>
                </p:oleObj>
              </mc:Choice>
              <mc:Fallback>
                <p:oleObj name="Equation" r:id="rId1" imgW="38100000" imgH="11887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57238" y="665163"/>
                        <a:ext cx="3738562" cy="1312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组合 24"/>
          <p:cNvGrpSpPr/>
          <p:nvPr/>
        </p:nvGrpSpPr>
        <p:grpSpPr>
          <a:xfrm>
            <a:off x="757238" y="1974477"/>
            <a:ext cx="7775812" cy="1312863"/>
            <a:chOff x="757238" y="1974477"/>
            <a:chExt cx="7775812" cy="1312863"/>
          </a:xfrm>
        </p:grpSpPr>
        <p:sp>
          <p:nvSpPr>
            <p:cNvPr id="11" name="矩形 10"/>
            <p:cNvSpPr/>
            <p:nvPr/>
          </p:nvSpPr>
          <p:spPr bwMode="auto">
            <a:xfrm>
              <a:off x="757238" y="2339400"/>
              <a:ext cx="777581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zh-CN" sz="3200" b="1" kern="100">
                  <a:latin typeface="Times New Roman" panose="02020603050405020304" pitchFamily="18" charset="0"/>
                  <a:cs typeface="Times New Roman" panose="02020603050405020304" pitchFamily="18" charset="0"/>
                </a:rPr>
                <a:t>(3)</a:t>
              </a: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函数                               的定义域为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[-3, 3].</a:t>
              </a:r>
              <a:endPara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5" name="对象 27"/>
            <p:cNvGraphicFramePr>
              <a:graphicFrameLocks noChangeAspect="1"/>
            </p:cNvGraphicFramePr>
            <p:nvPr/>
          </p:nvGraphicFramePr>
          <p:xfrm>
            <a:off x="2053605" y="1974477"/>
            <a:ext cx="3319462" cy="13128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name="Equation" r:id="rId3" imgW="1409065" imgH="495300" progId="Equation.DSMT4">
                    <p:embed/>
                  </p:oleObj>
                </mc:Choice>
                <mc:Fallback>
                  <p:oleObj name="Equation" r:id="rId3" imgW="1409065" imgH="4953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053605" y="1974477"/>
                          <a:ext cx="3319462" cy="13128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对象 16"/>
          <p:cNvGraphicFramePr>
            <a:graphicFrameLocks noChangeAspect="1"/>
          </p:cNvGraphicFramePr>
          <p:nvPr/>
        </p:nvGraphicFramePr>
        <p:xfrm>
          <a:off x="2349060" y="3214398"/>
          <a:ext cx="2782887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5" imgW="28346400" imgH="10668000" progId="Equation.DSMT4">
                  <p:embed/>
                </p:oleObj>
              </mc:Choice>
              <mc:Fallback>
                <p:oleObj name="Equation" r:id="rId5" imgW="28346400" imgH="10668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49060" y="3214398"/>
                        <a:ext cx="2782887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矩形 33"/>
          <p:cNvSpPr>
            <a:spLocks noChangeArrowheads="1"/>
          </p:cNvSpPr>
          <p:nvPr/>
        </p:nvSpPr>
        <p:spPr bwMode="auto">
          <a:xfrm>
            <a:off x="1230665" y="4247140"/>
            <a:ext cx="78025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因为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宋体" panose="02010600030101010101" pitchFamily="2" charset="-122"/>
                <a:cs typeface="Times New Roman" panose="02020603050405020304" pitchFamily="18" charset="0"/>
              </a:rPr>
              <a:t>∈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[-3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3]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，都有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宋体" panose="02010600030101010101" pitchFamily="2" charset="-122"/>
                <a:cs typeface="Times New Roman" panose="02020603050405020304" pitchFamily="18" charset="0"/>
              </a:rPr>
              <a:t>∈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[-3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3] 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，且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37"/>
          <p:cNvSpPr>
            <a:spLocks noChangeArrowheads="1"/>
          </p:cNvSpPr>
          <p:nvPr/>
        </p:nvSpPr>
        <p:spPr bwMode="auto">
          <a:xfrm>
            <a:off x="1230665" y="5900449"/>
            <a:ext cx="52170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所以，函数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为偶函数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对象 21"/>
          <p:cNvGraphicFramePr>
            <a:graphicFrameLocks noChangeAspect="1"/>
          </p:cNvGraphicFramePr>
          <p:nvPr/>
        </p:nvGraphicFramePr>
        <p:xfrm>
          <a:off x="1640681" y="4776826"/>
          <a:ext cx="5862637" cy="131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7" imgW="2489200" imgH="495300" progId="Equation.DSMT4">
                  <p:embed/>
                </p:oleObj>
              </mc:Choice>
              <mc:Fallback>
                <p:oleObj name="Equation" r:id="rId7" imgW="2489200" imgH="495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640681" y="4776826"/>
                        <a:ext cx="5862637" cy="1312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611560" y="178237"/>
            <a:ext cx="62865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200" b="1" kern="1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例</a:t>
            </a:r>
            <a:r>
              <a:rPr lang="en-US" altLang="zh-CN" sz="3200" b="1" kern="1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sz="3200" b="1" kern="1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CN" altLang="en-US" sz="3200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判断下列函数的奇偶性</a:t>
            </a:r>
            <a:r>
              <a:rPr lang="en-US" altLang="zh-CN" sz="3200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对象 27"/>
          <p:cNvGraphicFramePr>
            <a:graphicFrameLocks noChangeAspect="1"/>
          </p:cNvGraphicFramePr>
          <p:nvPr/>
        </p:nvGraphicFramePr>
        <p:xfrm>
          <a:off x="1763688" y="763012"/>
          <a:ext cx="3527425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1" imgW="35966400" imgH="12192000" progId="Equation.DSMT4">
                  <p:embed/>
                </p:oleObj>
              </mc:Choice>
              <mc:Fallback>
                <p:oleObj name="Equation" r:id="rId1" imgW="35966400" imgH="12192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63688" y="763012"/>
                        <a:ext cx="3527425" cy="134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 bwMode="auto">
          <a:xfrm>
            <a:off x="683568" y="1930549"/>
            <a:ext cx="62865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解：</a:t>
            </a:r>
            <a:r>
              <a:rPr lang="en-US" altLang="zh-CN" sz="3200" b="1" kern="1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该函数的定义域为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19"/>
          <p:cNvSpPr>
            <a:spLocks noChangeArrowheads="1"/>
          </p:cNvSpPr>
          <p:nvPr/>
        </p:nvSpPr>
        <p:spPr bwMode="auto">
          <a:xfrm>
            <a:off x="2062622" y="2479578"/>
            <a:ext cx="35283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当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时，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&lt;0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27"/>
          <p:cNvSpPr>
            <a:spLocks noChangeArrowheads="1"/>
          </p:cNvSpPr>
          <p:nvPr/>
        </p:nvSpPr>
        <p:spPr bwMode="auto">
          <a:xfrm>
            <a:off x="2061008" y="5396896"/>
            <a:ext cx="52244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所以，该函数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是奇函数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19"/>
          <p:cNvSpPr>
            <a:spLocks noChangeArrowheads="1"/>
          </p:cNvSpPr>
          <p:nvPr/>
        </p:nvSpPr>
        <p:spPr bwMode="auto">
          <a:xfrm>
            <a:off x="2062621" y="3613382"/>
            <a:ext cx="35283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当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&lt;0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时，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19"/>
          <p:cNvSpPr>
            <a:spLocks noChangeArrowheads="1"/>
          </p:cNvSpPr>
          <p:nvPr/>
        </p:nvSpPr>
        <p:spPr bwMode="auto">
          <a:xfrm>
            <a:off x="2061008" y="4791829"/>
            <a:ext cx="48077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当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=0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时，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(-0)=0= 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9"/>
          <p:cNvSpPr>
            <a:spLocks noChangeArrowheads="1"/>
          </p:cNvSpPr>
          <p:nvPr/>
        </p:nvSpPr>
        <p:spPr bwMode="auto">
          <a:xfrm>
            <a:off x="2062622" y="3008315"/>
            <a:ext cx="52244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所以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)=-(-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)²=-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²=-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9"/>
          <p:cNvSpPr>
            <a:spLocks noChangeArrowheads="1"/>
          </p:cNvSpPr>
          <p:nvPr/>
        </p:nvSpPr>
        <p:spPr bwMode="auto">
          <a:xfrm>
            <a:off x="2071153" y="4186762"/>
            <a:ext cx="52244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所以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)=(-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)²=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²=-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文本框 181249"/>
          <p:cNvSpPr txBox="1"/>
          <p:nvPr/>
        </p:nvSpPr>
        <p:spPr>
          <a:xfrm>
            <a:off x="550863" y="267301"/>
            <a:ext cx="6553200" cy="5847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练习：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判断下列函数的奇偶性：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02607" y="1465749"/>
            <a:ext cx="265649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非奇非偶函数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02607" y="4591603"/>
            <a:ext cx="4304383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既是奇函数又是偶函数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1731" name="矩形 201730"/>
          <p:cNvSpPr/>
          <p:nvPr/>
        </p:nvSpPr>
        <p:spPr>
          <a:xfrm>
            <a:off x="520701" y="5247900"/>
            <a:ext cx="8355012" cy="1077218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定义域关于原点对称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是函数具有奇偶性的前提条件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202607" y="3231031"/>
            <a:ext cx="265649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非奇非偶函数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1738850" y="765481"/>
          <a:ext cx="461645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1" imgW="35966400" imgH="5486400" progId="Equation.DSMT4">
                  <p:embed/>
                </p:oleObj>
              </mc:Choice>
              <mc:Fallback>
                <p:oleObj name="Equation" r:id="rId1" imgW="35966400" imgH="5486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38850" y="765481"/>
                        <a:ext cx="4616450" cy="70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1719006" y="2060921"/>
          <a:ext cx="4656138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3" imgW="36271200" imgH="10058400" progId="Equation.DSMT4">
                  <p:embed/>
                </p:oleObj>
              </mc:Choice>
              <mc:Fallback>
                <p:oleObj name="Equation" r:id="rId3" imgW="36271200" imgH="10058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9006" y="2060921"/>
                        <a:ext cx="4656138" cy="128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1738850" y="3700931"/>
          <a:ext cx="516572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5" imgW="40233600" imgH="6400800" progId="Equation.DSMT4">
                  <p:embed/>
                </p:oleObj>
              </mc:Choice>
              <mc:Fallback>
                <p:oleObj name="Equation" r:id="rId5" imgW="40233600" imgH="6400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38850" y="3700931"/>
                        <a:ext cx="5165725" cy="819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01731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标题 183297"/>
          <p:cNvSpPr>
            <a:spLocks noGrp="1"/>
          </p:cNvSpPr>
          <p:nvPr>
            <p:ph type="title"/>
          </p:nvPr>
        </p:nvSpPr>
        <p:spPr>
          <a:xfrm>
            <a:off x="424383" y="792480"/>
            <a:ext cx="7848600" cy="549275"/>
          </a:xfrm>
        </p:spPr>
        <p:txBody>
          <a:bodyPr anchor="t"/>
          <a:lstStyle/>
          <a:p>
            <a:pPr>
              <a:spcBef>
                <a:spcPts val="600"/>
              </a:spcBef>
            </a:pP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用定义判断函数奇偶性的步骤：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83299" name="文本框 183298"/>
          <p:cNvSpPr txBox="1"/>
          <p:nvPr/>
        </p:nvSpPr>
        <p:spPr>
          <a:xfrm>
            <a:off x="665039" y="1350387"/>
            <a:ext cx="7615361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先求定义域，看是否关于原点对称；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3300" name="文本框 183299"/>
          <p:cNvSpPr txBox="1"/>
          <p:nvPr/>
        </p:nvSpPr>
        <p:spPr>
          <a:xfrm>
            <a:off x="652463" y="1946275"/>
            <a:ext cx="8280400" cy="5847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再判断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)=-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或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是否恒成立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4383" y="2571239"/>
            <a:ext cx="8047038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从函数的奇偶性，函数可以分为四类：</a:t>
            </a:r>
            <a:endParaRPr lang="zh-C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76339" y="3078704"/>
            <a:ext cx="5832648" cy="22929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ts val="600"/>
              </a:spcBef>
            </a:pP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是奇函数但不是偶函数；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spcBef>
                <a:spcPts val="600"/>
              </a:spcBef>
            </a:pP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是偶函数但不是奇函数；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spcBef>
                <a:spcPts val="600"/>
              </a:spcBef>
            </a:pP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既是奇函数又是偶函数；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eaLnBrk="0" hangingPunct="0">
              <a:spcBef>
                <a:spcPts val="600"/>
              </a:spcBef>
            </a:pP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既不是奇函数也不是偶函数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.</a:t>
            </a:r>
            <a:endParaRPr lang="zh-C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9500" y="5282097"/>
            <a:ext cx="8047038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3.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既是奇函数又是偶函数的函数解析式为：</a:t>
            </a:r>
            <a:endParaRPr lang="zh-C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85827" y="5866872"/>
            <a:ext cx="7394574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ts val="600"/>
              </a:spcBef>
            </a:pP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</a:t>
            </a:r>
            <a:r>
              <a:rPr lang="en-US" altLang="zh-CN" sz="3200" b="1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f</a:t>
            </a:r>
            <a:r>
              <a:rPr lang="en-US" altLang="zh-CN" sz="32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(</a:t>
            </a:r>
            <a:r>
              <a:rPr lang="en-US" altLang="zh-CN" sz="3200" b="1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x</a:t>
            </a:r>
            <a:r>
              <a:rPr lang="en-US" altLang="zh-CN" sz="32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)=0 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(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前提是定义域关于原点对称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).</a:t>
            </a:r>
            <a:endParaRPr lang="zh-C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095836" y="187960"/>
            <a:ext cx="29523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规 律 总 结</a:t>
            </a:r>
            <a:endParaRPr lang="zh-CN" altLang="en-US" sz="3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3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  <p:bldP spid="183299" grpId="0"/>
      <p:bldP spid="183300" grpId="0"/>
      <p:bldP spid="2" grpId="0"/>
      <p:bldP spid="3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393700" y="1556201"/>
            <a:ext cx="8498809" cy="1723741"/>
            <a:chOff x="620" y="4737"/>
            <a:chExt cx="13383" cy="2714"/>
          </a:xfrm>
        </p:grpSpPr>
        <p:sp>
          <p:nvSpPr>
            <p:cNvPr id="28680" name="文本框 187395"/>
            <p:cNvSpPr txBox="1"/>
            <p:nvPr/>
          </p:nvSpPr>
          <p:spPr>
            <a:xfrm>
              <a:off x="620" y="4737"/>
              <a:ext cx="13383" cy="271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、两个性质：</a:t>
              </a:r>
              <a:endPara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ts val="600"/>
                </a:spcBef>
              </a:pP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 一个函数为</a:t>
              </a:r>
              <a:r>
                <a:rPr lang="zh-CN" altLang="en-US" sz="3200" b="1">
                  <a:solidFill>
                    <a:srgbClr val="CC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奇函数</a:t>
              </a: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它的图象关于</a:t>
              </a:r>
              <a:r>
                <a:rPr lang="zh-CN" altLang="en-US" sz="3200" b="1">
                  <a:solidFill>
                    <a:srgbClr val="CC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原点</a:t>
              </a: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对称</a:t>
              </a:r>
              <a:endPara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ts val="600"/>
                </a:spcBef>
              </a:pP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 一个函数为</a:t>
              </a:r>
              <a:r>
                <a:rPr lang="zh-CN" altLang="en-US" sz="3200" b="1">
                  <a:solidFill>
                    <a:srgbClr val="CC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偶函数</a:t>
              </a: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它的图象关于</a:t>
              </a:r>
              <a:r>
                <a:rPr lang="en-US" altLang="zh-CN" sz="3200" b="1" i="1">
                  <a:solidFill>
                    <a:srgbClr val="CC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zh-CN" altLang="en-US" sz="3200" b="1">
                  <a:solidFill>
                    <a:srgbClr val="CC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轴</a:t>
              </a: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对称</a:t>
              </a:r>
              <a:endPara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8681" name="对象 187398"/>
            <p:cNvGraphicFramePr>
              <a:graphicFrameLocks noChangeAspect="1"/>
            </p:cNvGraphicFramePr>
            <p:nvPr/>
          </p:nvGraphicFramePr>
          <p:xfrm>
            <a:off x="6177" y="5759"/>
            <a:ext cx="1486" cy="6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" name="" r:id="rId1" imgW="215900" imgH="152400" progId="Equation.3">
                    <p:embed/>
                  </p:oleObj>
                </mc:Choice>
                <mc:Fallback>
                  <p:oleObj name="" r:id="rId1" imgW="215900" imgH="1524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6177" y="5759"/>
                          <a:ext cx="1486" cy="69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682" name="对象 187398"/>
            <p:cNvGraphicFramePr>
              <a:graphicFrameLocks noChangeAspect="1"/>
            </p:cNvGraphicFramePr>
            <p:nvPr/>
          </p:nvGraphicFramePr>
          <p:xfrm>
            <a:off x="6264" y="6643"/>
            <a:ext cx="936" cy="6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0" name="" r:id="rId3" imgW="215900" imgH="152400" progId="Equation.3">
                    <p:embed/>
                  </p:oleObj>
                </mc:Choice>
                <mc:Fallback>
                  <p:oleObj name="" r:id="rId3" imgW="215900" imgH="1524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6264" y="6643"/>
                          <a:ext cx="936" cy="69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529" name="标题 183297"/>
          <p:cNvSpPr>
            <a:spLocks noGrp="1"/>
          </p:cNvSpPr>
          <p:nvPr/>
        </p:nvSpPr>
        <p:spPr>
          <a:xfrm>
            <a:off x="470183" y="3289467"/>
            <a:ext cx="8422325" cy="208171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>
              <a:spcBef>
                <a:spcPts val="600"/>
              </a:spcBef>
              <a:spcAft>
                <a:spcPct val="0"/>
              </a:spcAft>
              <a:buClrTx/>
            </a:pP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、用定义判断函数奇偶性的步骤：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ct val="0"/>
              </a:spcAft>
              <a:buClrTx/>
            </a:pP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(1) 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先求定义域，看是否关于原点对称；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>
              <a:spcBef>
                <a:spcPts val="600"/>
              </a:spcBef>
              <a:spcAft>
                <a:spcPct val="0"/>
              </a:spcAft>
              <a:buClrTx/>
            </a:pP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(2) 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再判断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(-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)=-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或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(-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)=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是否恒成立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.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ct val="0"/>
              </a:spcAft>
              <a:buClrTx/>
            </a:pP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ct val="0"/>
              </a:spcAft>
              <a:buClrTx/>
            </a:pP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93700" y="190381"/>
            <a:ext cx="46648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三、归纳小结</a:t>
            </a:r>
            <a:endParaRPr lang="zh-CN" alt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05209" y="961901"/>
            <a:ext cx="66155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、两个定义：奇函数与偶函数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本框 187395"/>
          <p:cNvSpPr txBox="1"/>
          <p:nvPr/>
        </p:nvSpPr>
        <p:spPr>
          <a:xfrm>
            <a:off x="456491" y="5011142"/>
            <a:ext cx="8024961" cy="115416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、重要数学思想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数形结合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——“以形助数”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“以数解形”.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4"/>
          <p:cNvGraphicFramePr>
            <a:graphicFrameLocks noGrp="1"/>
          </p:cNvGraphicFramePr>
          <p:nvPr/>
        </p:nvGraphicFramePr>
        <p:xfrm>
          <a:off x="251519" y="137148"/>
          <a:ext cx="8640961" cy="73921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24137"/>
                <a:gridCol w="3913731"/>
                <a:gridCol w="3503093"/>
              </a:tblGrid>
              <a:tr h="498979">
                <a:tc>
                  <a:txBody>
                    <a:bodyPr wrap="square"/>
                    <a:lstStyle/>
                    <a:p>
                      <a:endParaRPr lang="zh-CN" altLang="en-US" sz="260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偶函数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3" marR="91433" marT="45723" marB="45723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奇函数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3" marR="91433" marT="45723" marB="45723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973">
                <a:tc rowSpan="2">
                  <a:txBody>
                    <a:bodyPr wrap="square"/>
                    <a:lstStyle/>
                    <a:p>
                      <a:pPr marL="0" marR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定义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endParaRPr lang="zh-CN" altLang="en-US" sz="260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 wrap="square"/>
                    <a:lstStyle/>
                    <a:p>
                      <a:pPr marL="0" marR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2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 设函数</a:t>
                      </a:r>
                      <a:r>
                        <a:rPr kumimoji="0" lang="en-US" altLang="zh-CN" sz="26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f</a:t>
                      </a:r>
                      <a:r>
                        <a:rPr kumimoji="0" lang="en-US" altLang="zh-CN" sz="2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CN" sz="26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</a:t>
                      </a:r>
                      <a:r>
                        <a:rPr kumimoji="0" lang="en-US" altLang="zh-CN" sz="2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)</a:t>
                      </a:r>
                      <a:r>
                        <a:rPr kumimoji="0" lang="zh-CN" altLang="en-US" sz="2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的定义域为</a:t>
                      </a:r>
                      <a:r>
                        <a:rPr kumimoji="0" lang="en-US" altLang="zh-CN" sz="26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I</a:t>
                      </a:r>
                      <a:r>
                        <a:rPr kumimoji="0" lang="zh-CN" altLang="en-US" sz="2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，如果</a:t>
                      </a:r>
                      <a:r>
                        <a:rPr kumimoji="0" lang="en-US" altLang="zh-CN" sz="2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Ɐ</a:t>
                      </a:r>
                      <a:r>
                        <a:rPr kumimoji="0" lang="en-US" altLang="zh-CN" sz="26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</a:t>
                      </a:r>
                      <a:r>
                        <a:rPr kumimoji="0" lang="zh-CN" altLang="en-US" sz="2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∈</a:t>
                      </a:r>
                      <a:r>
                        <a:rPr kumimoji="0" lang="en-US" altLang="zh-CN" sz="26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I</a:t>
                      </a:r>
                      <a:r>
                        <a:rPr kumimoji="0" lang="zh-CN" altLang="en-US" sz="2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，都有</a:t>
                      </a:r>
                      <a:r>
                        <a:rPr kumimoji="0" lang="en-US" altLang="zh-CN" sz="2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zh-CN" sz="26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</a:t>
                      </a:r>
                      <a:r>
                        <a:rPr kumimoji="0" lang="zh-CN" altLang="en-US" sz="2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∈</a:t>
                      </a:r>
                      <a:r>
                        <a:rPr kumimoji="0" lang="en-US" altLang="zh-CN" sz="26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I</a:t>
                      </a:r>
                      <a:r>
                        <a:rPr kumimoji="0" lang="zh-CN" altLang="en-US" sz="2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，</a:t>
                      </a:r>
                      <a:endParaRPr kumimoji="0" lang="zh-CN" altLang="en-US" sz="2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904395">
                <a:tc vMerge="1">
                  <a:tcPr/>
                </a:tc>
                <a:tc>
                  <a:txBody>
                    <a:bodyPr wrap="square"/>
                    <a:lstStyle/>
                    <a:p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(-</a:t>
                      </a:r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)=</a:t>
                      </a:r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)</a:t>
                      </a:r>
                      <a:r>
                        <a:rPr lang="zh-CN" altLang="en-US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，那么函数</a:t>
                      </a:r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)</a:t>
                      </a:r>
                      <a:r>
                        <a:rPr lang="zh-CN" altLang="en-US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就叫做</a:t>
                      </a:r>
                      <a:r>
                        <a:rPr lang="zh-CN" altLang="en-US" sz="26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偶函数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3" marR="91433" marT="45723" marB="45723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(-</a:t>
                      </a:r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)=-</a:t>
                      </a:r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)</a:t>
                      </a:r>
                      <a:r>
                        <a:rPr lang="zh-CN" altLang="en-US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，那么函数</a:t>
                      </a:r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)</a:t>
                      </a:r>
                      <a:r>
                        <a:rPr lang="zh-CN" altLang="en-US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就叫做</a:t>
                      </a:r>
                      <a:r>
                        <a:rPr lang="zh-CN" altLang="en-US" sz="26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奇函数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3" marR="91433" marT="45723" marB="45723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664">
                <a:tc>
                  <a:txBody>
                    <a:bodyPr wrap="square"/>
                    <a:lstStyle/>
                    <a:p>
                      <a:pPr marL="0" marR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几何</a:t>
                      </a:r>
                      <a:endParaRPr lang="en-US" altLang="zh-CN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特征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偶函数的图象关于</a:t>
                      </a:r>
                      <a:r>
                        <a:rPr lang="en-US" altLang="zh-CN" sz="2600" b="1" i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zh-CN" altLang="en-US" sz="26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轴</a:t>
                      </a: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对称</a:t>
                      </a:r>
                      <a:r>
                        <a:rPr lang="en-US" altLang="zh-CN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3" marR="91433" marT="45723" marB="45723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2438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奇函数的图象关于</a:t>
                      </a:r>
                      <a:r>
                        <a:rPr lang="zh-CN" altLang="en-US" sz="26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原点</a:t>
                      </a: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对称</a:t>
                      </a:r>
                      <a:r>
                        <a:rPr lang="en-US" altLang="zh-CN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3" marR="91433" marT="45723" marB="45723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6418">
                <a:tc>
                  <a:txBody>
                    <a:bodyPr wrap="square"/>
                    <a:lstStyle/>
                    <a:p>
                      <a:pPr marL="0" marR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2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2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定义的</a:t>
                      </a:r>
                      <a:endParaRPr kumimoji="0" lang="en-US" altLang="zh-CN" sz="2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2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变式</a:t>
                      </a:r>
                      <a:endParaRPr kumimoji="0" lang="en-US" altLang="zh-CN" sz="2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endParaRPr lang="zh-CN" altLang="en-US" sz="260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endParaRPr lang="zh-CN" altLang="en-US" sz="260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endParaRPr lang="zh-CN" altLang="en-US" sz="260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395">
                <a:tc>
                  <a:txBody>
                    <a:bodyPr wrap="square"/>
                    <a:lstStyle/>
                    <a:p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单调性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3" marR="91433" marT="45723" marB="45723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偶函数在两个原点对称的区间上的单调性</a:t>
                      </a:r>
                      <a:r>
                        <a:rPr lang="zh-CN" altLang="en-US" sz="26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相反</a:t>
                      </a:r>
                      <a:r>
                        <a:rPr lang="en-US" altLang="zh-CN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3" marR="91433" marT="45723" marB="45723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奇函数在两个原点对称的区间上的单调性</a:t>
                      </a:r>
                      <a:r>
                        <a:rPr lang="zh-CN" altLang="en-US" sz="26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相同</a:t>
                      </a:r>
                      <a:r>
                        <a:rPr lang="en-US" altLang="zh-CN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3" marR="91433" marT="45723" marB="45723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395">
                <a:tc>
                  <a:txBody>
                    <a:bodyPr wrap="square"/>
                    <a:lstStyle/>
                    <a:p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拓展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3" marR="91433" marT="45723" marB="45723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r>
                        <a:rPr lang="en-US" altLang="zh-CN" sz="2600" b="1" i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Ɐ</a:t>
                      </a:r>
                      <a:r>
                        <a:rPr lang="en-US" altLang="zh-CN" sz="26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</a:t>
                      </a:r>
                      <a:r>
                        <a:rPr lang="en-US" altLang="zh-CN" sz="2600" b="1" i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∈</a:t>
                      </a:r>
                      <a:r>
                        <a:rPr lang="en-US" altLang="zh-CN" sz="26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600" b="1" i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, </a:t>
                      </a:r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f 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(-</a:t>
                      </a:r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)=</a:t>
                      </a:r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)=</a:t>
                      </a:r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(|</a:t>
                      </a:r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x|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)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3" marR="91433" marT="45723" marB="45723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如果</a:t>
                      </a:r>
                      <a:r>
                        <a:rPr lang="en-US" altLang="zh-CN" sz="2600" b="1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altLang="zh-CN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=0</a:t>
                      </a:r>
                      <a:r>
                        <a:rPr lang="en-US" altLang="zh-CN" sz="26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∈</a:t>
                      </a:r>
                      <a:r>
                        <a:rPr lang="en-US" altLang="zh-CN" sz="2600" b="1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zh-CN" altLang="en-US" sz="2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处，则图象必过原点，即</a:t>
                      </a:r>
                      <a:r>
                        <a:rPr lang="en-US" altLang="zh-CN" sz="2600" b="1" i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6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(0)=0.</a:t>
                      </a:r>
                      <a:endParaRPr lang="zh-CN" alt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3" marR="91433" marT="45723" marB="45723"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对象 1"/>
          <p:cNvGraphicFramePr>
            <a:graphicFrameLocks noChangeAspect="1"/>
          </p:cNvGraphicFramePr>
          <p:nvPr/>
        </p:nvGraphicFramePr>
        <p:xfrm>
          <a:off x="1835696" y="2994023"/>
          <a:ext cx="3024336" cy="187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1" imgW="33223200" imgH="16459200" progId="Equation.DSMT4">
                  <p:embed/>
                </p:oleObj>
              </mc:Choice>
              <mc:Fallback>
                <p:oleObj name="Equation" r:id="rId1" imgW="33223200" imgH="16459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835696" y="2994023"/>
                        <a:ext cx="3024336" cy="187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1"/>
          <p:cNvGraphicFramePr>
            <a:graphicFrameLocks noChangeAspect="1"/>
          </p:cNvGraphicFramePr>
          <p:nvPr/>
        </p:nvGraphicFramePr>
        <p:xfrm>
          <a:off x="5594350" y="2986088"/>
          <a:ext cx="3117850" cy="184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3" imgW="34137600" imgH="16459200" progId="Equation.DSMT4">
                  <p:embed/>
                </p:oleObj>
              </mc:Choice>
              <mc:Fallback>
                <p:oleObj name="Equation" r:id="rId3" imgW="34137600" imgH="16459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94350" y="2986088"/>
                        <a:ext cx="3117850" cy="184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文本框 187394"/>
          <p:cNvSpPr txBox="1"/>
          <p:nvPr/>
        </p:nvSpPr>
        <p:spPr>
          <a:xfrm>
            <a:off x="467544" y="548680"/>
            <a:ext cx="8542337" cy="2399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课堂评价思考？</a:t>
            </a:r>
            <a:endParaRPr lang="zh-CN" altLang="en-US" sz="3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已知奇函数</a:t>
            </a:r>
            <a:r>
              <a:rPr lang="en-US" altLang="zh-CN" sz="3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CN" sz="3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3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上是减函数，试判断</a:t>
            </a:r>
            <a:r>
              <a:rPr lang="en-US" altLang="zh-CN" sz="3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[-</a:t>
            </a:r>
            <a:r>
              <a:rPr lang="en-US" altLang="zh-CN" sz="3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n-US" altLang="zh-CN" sz="3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上是增函数还是减函数</a:t>
            </a:r>
            <a:r>
              <a:rPr lang="en-US"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zh-CN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证明你的结论</a:t>
            </a:r>
            <a:r>
              <a:rPr lang="en-US" altLang="zh-CN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3000" b="1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23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1544300" y="10845800"/>
            <a:ext cx="355600" cy="254000"/>
          </a:xfrm>
          <a:prstGeom prst="cube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55566" y="260648"/>
            <a:ext cx="88328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前面我们用符号语言精确地描述了函数图象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在定义域的某个区间上“上升”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或“下降”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性质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下面继续研究函数的其他性质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0711042l"/>
          <p:cNvPicPr>
            <a:picLocks noGrp="1" noChangeAspect="1"/>
          </p:cNvPicPr>
          <p:nvPr>
            <p:ph type="title"/>
          </p:nvPr>
        </p:nvPicPr>
        <p:blipFill>
          <a:blip r:embed="rId1"/>
          <a:srcRect l="13286" t="9071"/>
          <a:stretch>
            <a:fillRect/>
          </a:stretch>
        </p:blipFill>
        <p:spPr>
          <a:xfrm>
            <a:off x="1357395" y="1830308"/>
            <a:ext cx="2983211" cy="2262223"/>
          </a:xfrm>
        </p:spPr>
      </p:pic>
      <p:pic>
        <p:nvPicPr>
          <p:cNvPr id="10" name="Picture 3" descr="22343212"/>
          <p:cNvPicPr>
            <a:picLocks noChangeAspect="1"/>
          </p:cNvPicPr>
          <p:nvPr/>
        </p:nvPicPr>
        <p:blipFill>
          <a:blip r:embed="rId2"/>
          <a:srcRect l="4182"/>
          <a:stretch>
            <a:fillRect/>
          </a:stretch>
        </p:blipFill>
        <p:spPr>
          <a:xfrm>
            <a:off x="4803395" y="1846183"/>
            <a:ext cx="2983210" cy="22154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" name="Picture 6" descr="未命名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074" y="4115610"/>
            <a:ext cx="3310716" cy="2538479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" name="Picture 5" descr="1024x768_0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3394" y="4168348"/>
            <a:ext cx="2997531" cy="2433001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3"/>
          <p:cNvSpPr>
            <a:spLocks noChangeArrowheads="1"/>
          </p:cNvSpPr>
          <p:nvPr/>
        </p:nvSpPr>
        <p:spPr bwMode="auto">
          <a:xfrm>
            <a:off x="251520" y="157400"/>
            <a:ext cx="864096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       画出并观察函数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)=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²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和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)=2-|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x|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的图象，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eaLnBrk="1" hangingPunct="1"/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你能发现这两个函数图象有什么共同特征吗？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0" name="矩形 3"/>
          <p:cNvSpPr>
            <a:spLocks noChangeArrowheads="1"/>
          </p:cNvSpPr>
          <p:nvPr/>
        </p:nvSpPr>
        <p:spPr bwMode="auto">
          <a:xfrm>
            <a:off x="287016" y="4142944"/>
            <a:ext cx="86409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可以发现，这两个函数的图象都关于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y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轴对称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1" name="矩形 3"/>
          <p:cNvSpPr>
            <a:spLocks noChangeArrowheads="1"/>
          </p:cNvSpPr>
          <p:nvPr/>
        </p:nvSpPr>
        <p:spPr bwMode="auto">
          <a:xfrm>
            <a:off x="287016" y="4727719"/>
            <a:ext cx="885698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探究 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 类比函数单调性，你能用符号语言精确地描述“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函数的图象关于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y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轴对称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”这一特征吗？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pic>
        <p:nvPicPr>
          <p:cNvPr id="12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135" y="1067618"/>
            <a:ext cx="3487737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03872" y="1076813"/>
            <a:ext cx="3812544" cy="293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3"/>
          <p:cNvSpPr>
            <a:spLocks noChangeArrowheads="1"/>
          </p:cNvSpPr>
          <p:nvPr/>
        </p:nvSpPr>
        <p:spPr bwMode="auto">
          <a:xfrm>
            <a:off x="269935" y="188640"/>
            <a:ext cx="86041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rtl="0"/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       不妨取自变量的一些特殊值，观察相应函</a:t>
            </a:r>
            <a:endParaRPr lang="en-US" altLang="zh-CN" sz="32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rtl="0"/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数值的情况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en-US" altLang="zh-CN" sz="32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8" name="矩形 3"/>
          <p:cNvSpPr>
            <a:spLocks noChangeArrowheads="1"/>
          </p:cNvSpPr>
          <p:nvPr/>
        </p:nvSpPr>
        <p:spPr bwMode="auto">
          <a:xfrm>
            <a:off x="359409" y="2998593"/>
            <a:ext cx="878459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rtl="0"/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       可以发现，当自变量取一对相反数时，相</a:t>
            </a:r>
            <a:endParaRPr lang="en-US" altLang="zh-CN" sz="32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rtl="0"/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应的两个函数值相等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en-US" altLang="zh-CN" sz="32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269935" y="1265858"/>
          <a:ext cx="8604129" cy="1760748"/>
        </p:xfrm>
        <a:graphic>
          <a:graphicData uri="http://schemas.openxmlformats.org/drawingml/2006/table">
            <a:tbl>
              <a:tblPr/>
              <a:tblGrid>
                <a:gridCol w="1989012"/>
                <a:gridCol w="735013"/>
                <a:gridCol w="735013"/>
                <a:gridCol w="735013"/>
                <a:gridCol w="735013"/>
                <a:gridCol w="735013"/>
                <a:gridCol w="735013"/>
                <a:gridCol w="735013"/>
                <a:gridCol w="735013"/>
                <a:gridCol w="735013"/>
              </a:tblGrid>
              <a:tr h="586916"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</a:t>
                      </a:r>
                      <a:endParaRPr kumimoji="0" lang="zh-CN" altLang="en-US" sz="28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BFF"/>
                    </a:solidFill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···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···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916"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f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)=</a:t>
                      </a: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²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BFF"/>
                    </a:solidFill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···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···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916"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g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)=2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|</a:t>
                      </a: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x|</a:t>
                      </a: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BFF"/>
                    </a:solidFill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···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7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6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5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2438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algn="l" defTabSz="2438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defRPr sz="49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···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395284" y="4085573"/>
            <a:ext cx="41767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对于函数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)=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² 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，有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6" name="矩形 3"/>
          <p:cNvSpPr>
            <a:spLocks noChangeArrowheads="1"/>
          </p:cNvSpPr>
          <p:nvPr/>
        </p:nvSpPr>
        <p:spPr bwMode="auto">
          <a:xfrm>
            <a:off x="395284" y="5203679"/>
            <a:ext cx="69135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对于函数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)=2-|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x| 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，有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4624214" y="5081165"/>
            <a:ext cx="4451808" cy="1487265"/>
            <a:chOff x="4624214" y="5081165"/>
            <a:chExt cx="4451808" cy="1487265"/>
          </a:xfrm>
        </p:grpSpPr>
        <p:sp>
          <p:nvSpPr>
            <p:cNvPr id="11" name="矩形 3"/>
            <p:cNvSpPr>
              <a:spLocks noChangeArrowheads="1"/>
            </p:cNvSpPr>
            <p:nvPr/>
          </p:nvSpPr>
          <p:spPr bwMode="auto">
            <a:xfrm>
              <a:off x="4751704" y="5081165"/>
              <a:ext cx="417671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g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(-1)=2-|-1</a:t>
              </a:r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|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=1=</a:t>
              </a:r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g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(1)</a:t>
              </a: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；</a:t>
              </a:r>
              <a:endPara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13" name="矩形 3"/>
            <p:cNvSpPr>
              <a:spLocks noChangeArrowheads="1"/>
            </p:cNvSpPr>
            <p:nvPr/>
          </p:nvSpPr>
          <p:spPr bwMode="auto">
            <a:xfrm>
              <a:off x="4751704" y="5517232"/>
              <a:ext cx="417671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g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(-2)=2-|-2</a:t>
              </a:r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|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=0=</a:t>
              </a:r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g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(2)</a:t>
              </a: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；</a:t>
              </a:r>
              <a:endPara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15" name="矩形 3"/>
            <p:cNvSpPr>
              <a:spLocks noChangeArrowheads="1"/>
            </p:cNvSpPr>
            <p:nvPr/>
          </p:nvSpPr>
          <p:spPr bwMode="auto">
            <a:xfrm>
              <a:off x="4772697" y="5953299"/>
              <a:ext cx="430332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b="1" i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g</a:t>
              </a:r>
              <a:r>
                <a:rPr lang="en-US" altLang="zh-CN" sz="3200" b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(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-</a:t>
              </a:r>
              <a:r>
                <a:rPr lang="en-US" altLang="zh-CN" sz="3200" b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3)=2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-</a:t>
              </a:r>
              <a:r>
                <a:rPr lang="en-US" altLang="zh-CN" sz="3200" b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|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-</a:t>
              </a:r>
              <a:r>
                <a:rPr lang="en-US" altLang="zh-CN" sz="3200" b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3</a:t>
              </a:r>
              <a:r>
                <a:rPr lang="en-US" altLang="zh-CN" sz="3200" b="1" i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|</a:t>
              </a:r>
              <a:r>
                <a:rPr lang="en-US" altLang="zh-CN" sz="3200" b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=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-</a:t>
              </a:r>
              <a:r>
                <a:rPr lang="en-US" altLang="zh-CN" sz="3200" b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1=</a:t>
              </a:r>
              <a:r>
                <a:rPr lang="en-US" altLang="zh-CN" sz="3200" b="1" i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 g</a:t>
              </a:r>
              <a:r>
                <a:rPr lang="en-US" altLang="zh-CN" sz="3200" b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(3)</a:t>
              </a:r>
              <a:endParaRPr lang="en-US" altLang="zh-CN" sz="32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17" name="左大括号 16"/>
            <p:cNvSpPr/>
            <p:nvPr/>
          </p:nvSpPr>
          <p:spPr>
            <a:xfrm>
              <a:off x="4624214" y="5161884"/>
              <a:ext cx="227167" cy="1406546"/>
            </a:xfrm>
            <a:prstGeom prst="leftBrace">
              <a:avLst>
                <a:gd name="adj1" fmla="val 42416"/>
                <a:gd name="adj2" fmla="val 50000"/>
              </a:avLst>
            </a:prstGeom>
            <a:ln w="349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566824" y="3645024"/>
            <a:ext cx="2946360" cy="1520879"/>
            <a:chOff x="4566824" y="3645024"/>
            <a:chExt cx="2946360" cy="1520879"/>
          </a:xfrm>
        </p:grpSpPr>
        <p:sp>
          <p:nvSpPr>
            <p:cNvPr id="3" name="矩形 3"/>
            <p:cNvSpPr>
              <a:spLocks noChangeArrowheads="1"/>
            </p:cNvSpPr>
            <p:nvPr/>
          </p:nvSpPr>
          <p:spPr bwMode="auto">
            <a:xfrm>
              <a:off x="4831896" y="3645024"/>
              <a:ext cx="268128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f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(-3)=9=</a:t>
              </a:r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f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(3)</a:t>
              </a: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；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" name="矩形 3"/>
            <p:cNvSpPr>
              <a:spLocks noChangeArrowheads="1"/>
            </p:cNvSpPr>
            <p:nvPr/>
          </p:nvSpPr>
          <p:spPr bwMode="auto">
            <a:xfrm>
              <a:off x="4831266" y="4077072"/>
              <a:ext cx="268128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f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(-2)=4=</a:t>
              </a:r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f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(2)</a:t>
              </a: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；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5" name="矩形 3"/>
            <p:cNvSpPr>
              <a:spLocks noChangeArrowheads="1"/>
            </p:cNvSpPr>
            <p:nvPr/>
          </p:nvSpPr>
          <p:spPr bwMode="auto">
            <a:xfrm>
              <a:off x="4831266" y="4581128"/>
              <a:ext cx="268128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f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(-1)=1=</a:t>
              </a:r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f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(1)</a:t>
              </a: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；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19" name="左大括号 18"/>
            <p:cNvSpPr/>
            <p:nvPr/>
          </p:nvSpPr>
          <p:spPr>
            <a:xfrm>
              <a:off x="4566824" y="3777886"/>
              <a:ext cx="269616" cy="1352066"/>
            </a:xfrm>
            <a:prstGeom prst="leftBrace">
              <a:avLst>
                <a:gd name="adj1" fmla="val 42416"/>
                <a:gd name="adj2" fmla="val 50000"/>
              </a:avLst>
            </a:prstGeom>
            <a:ln w="317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3"/>
          <p:cNvSpPr>
            <a:spLocks noChangeArrowheads="1"/>
          </p:cNvSpPr>
          <p:nvPr/>
        </p:nvSpPr>
        <p:spPr bwMode="auto">
          <a:xfrm>
            <a:off x="274365" y="212905"/>
            <a:ext cx="864096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       实际上，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Ɐ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∈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R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，都有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)=(-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)²=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²=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，这时称函数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)=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²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为偶函数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5" name="矩形 3"/>
          <p:cNvSpPr>
            <a:spLocks noChangeArrowheads="1"/>
          </p:cNvSpPr>
          <p:nvPr/>
        </p:nvSpPr>
        <p:spPr bwMode="auto">
          <a:xfrm>
            <a:off x="274365" y="1214618"/>
            <a:ext cx="878497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       同样，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Ɐ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∈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R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，都有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)=2-|-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x|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=2-|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x|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=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，这时称函数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)=2-|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x|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为偶函数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274365" y="2261430"/>
            <a:ext cx="568863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一、偶函数的概念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" name="矩形 3"/>
          <p:cNvSpPr>
            <a:spLocks noChangeArrowheads="1"/>
          </p:cNvSpPr>
          <p:nvPr/>
        </p:nvSpPr>
        <p:spPr bwMode="auto">
          <a:xfrm>
            <a:off x="251520" y="2843825"/>
            <a:ext cx="864096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       一般地，设函数 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的定义域为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I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，如果 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eaLnBrk="1" hangingPunct="1"/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Ɐ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∈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I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，都有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-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∈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I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，且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(-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)=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，那么函数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eaLnBrk="1" hangingPunct="1"/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就叫做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偶函数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（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even function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）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6" name="矩形 3"/>
          <p:cNvSpPr>
            <a:spLocks noChangeArrowheads="1"/>
          </p:cNvSpPr>
          <p:nvPr/>
        </p:nvSpPr>
        <p:spPr bwMode="auto">
          <a:xfrm>
            <a:off x="1028752" y="5940569"/>
            <a:ext cx="64658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你能再举出一些偶函数的例子吗？</a:t>
            </a:r>
            <a:endParaRPr lang="en-US" altLang="zh-CN" sz="32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212481" y="4413485"/>
            <a:ext cx="5984124" cy="1543152"/>
            <a:chOff x="1132012" y="4454572"/>
            <a:chExt cx="5984124" cy="1543152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132012" y="4454572"/>
              <a:ext cx="5984124" cy="586112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32012" y="5040090"/>
              <a:ext cx="5984124" cy="957634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215516" y="195167"/>
            <a:ext cx="8712968" cy="1581692"/>
            <a:chOff x="323528" y="476672"/>
            <a:chExt cx="8712968" cy="1581692"/>
          </a:xfrm>
        </p:grpSpPr>
        <p:sp>
          <p:nvSpPr>
            <p:cNvPr id="4" name="矩形 3"/>
            <p:cNvSpPr>
              <a:spLocks noChangeArrowheads="1"/>
            </p:cNvSpPr>
            <p:nvPr/>
          </p:nvSpPr>
          <p:spPr bwMode="auto">
            <a:xfrm>
              <a:off x="323528" y="582191"/>
              <a:ext cx="8712968" cy="1476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       例如，函数                                             ，都</a:t>
              </a:r>
              <a:endPara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是偶函数，它们的图象分别如图所示：</a:t>
              </a:r>
              <a:endPara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graphicFrame>
          <p:nvGraphicFramePr>
            <p:cNvPr id="6" name="对象 27"/>
            <p:cNvGraphicFramePr>
              <a:graphicFrameLocks noChangeAspect="1"/>
            </p:cNvGraphicFramePr>
            <p:nvPr/>
          </p:nvGraphicFramePr>
          <p:xfrm>
            <a:off x="3242965" y="476672"/>
            <a:ext cx="4427537" cy="1044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Equation" r:id="rId1" imgW="1879600" imgH="393700" progId="Equation.DSMT4">
                    <p:embed/>
                  </p:oleObj>
                </mc:Choice>
                <mc:Fallback>
                  <p:oleObj name="Equation" r:id="rId1" imgW="1879600" imgH="3937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242965" y="476672"/>
                          <a:ext cx="4427537" cy="1044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7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592" y="1428352"/>
            <a:ext cx="3924759" cy="344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0" y="1724943"/>
            <a:ext cx="3780420" cy="329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4" name="组合 53"/>
          <p:cNvGrpSpPr/>
          <p:nvPr/>
        </p:nvGrpSpPr>
        <p:grpSpPr>
          <a:xfrm>
            <a:off x="341673" y="4870333"/>
            <a:ext cx="8430962" cy="1320432"/>
            <a:chOff x="713038" y="749805"/>
            <a:chExt cx="8430962" cy="1320432"/>
          </a:xfrm>
        </p:grpSpPr>
        <p:sp>
          <p:nvSpPr>
            <p:cNvPr id="55" name="文本框 54"/>
            <p:cNvSpPr txBox="1"/>
            <p:nvPr/>
          </p:nvSpPr>
          <p:spPr>
            <a:xfrm>
              <a:off x="713038" y="1069749"/>
              <a:ext cx="22387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偶函数</a:t>
              </a:r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6" name="直接箭头连接符 55"/>
            <p:cNvCxnSpPr>
              <a:endCxn id="58" idx="1"/>
            </p:cNvCxnSpPr>
            <p:nvPr/>
          </p:nvCxnSpPr>
          <p:spPr>
            <a:xfrm flipV="1">
              <a:off x="2615971" y="1042193"/>
              <a:ext cx="1265386" cy="346850"/>
            </a:xfrm>
            <a:prstGeom prst="straightConnector1">
              <a:avLst/>
            </a:prstGeom>
            <a:ln w="47625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箭头连接符 56"/>
            <p:cNvCxnSpPr/>
            <p:nvPr/>
          </p:nvCxnSpPr>
          <p:spPr>
            <a:xfrm>
              <a:off x="2615971" y="1475651"/>
              <a:ext cx="963201" cy="178873"/>
            </a:xfrm>
            <a:prstGeom prst="straightConnector1">
              <a:avLst/>
            </a:prstGeom>
            <a:ln w="47625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文本框 57"/>
            <p:cNvSpPr txBox="1"/>
            <p:nvPr/>
          </p:nvSpPr>
          <p:spPr>
            <a:xfrm>
              <a:off x="3881357" y="749805"/>
              <a:ext cx="25202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altLang="zh-CN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(-</a:t>
              </a:r>
              <a:r>
                <a:rPr lang="en-US" altLang="zh-CN" sz="3200" b="1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zh-CN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=  </a:t>
              </a:r>
              <a:r>
                <a:rPr lang="en-US" altLang="zh-CN" sz="3200" b="1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altLang="zh-CN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zh-CN" sz="3200" b="1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zh-CN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文本框 58"/>
            <p:cNvSpPr txBox="1"/>
            <p:nvPr/>
          </p:nvSpPr>
          <p:spPr>
            <a:xfrm>
              <a:off x="3498480" y="1485462"/>
              <a:ext cx="352179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3200" b="1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图象关于</a:t>
              </a:r>
              <a:r>
                <a:rPr lang="en-US" altLang="zh-CN" sz="3200" b="1" i="1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y</a:t>
              </a:r>
              <a:r>
                <a:rPr lang="zh-CN" altLang="en-US" sz="3200" b="1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轴对称</a:t>
              </a:r>
              <a:endPara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cxnSp>
          <p:nvCxnSpPr>
            <p:cNvPr id="60" name="直接箭头连接符 59"/>
            <p:cNvCxnSpPr/>
            <p:nvPr/>
          </p:nvCxnSpPr>
          <p:spPr>
            <a:xfrm>
              <a:off x="5948648" y="1082223"/>
              <a:ext cx="1316831" cy="0"/>
            </a:xfrm>
            <a:prstGeom prst="straightConnector1">
              <a:avLst/>
            </a:prstGeom>
            <a:ln w="508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箭头连接符 60"/>
            <p:cNvCxnSpPr/>
            <p:nvPr/>
          </p:nvCxnSpPr>
          <p:spPr>
            <a:xfrm flipV="1">
              <a:off x="6720715" y="1764300"/>
              <a:ext cx="515073" cy="3738"/>
            </a:xfrm>
            <a:prstGeom prst="straightConnector1">
              <a:avLst/>
            </a:prstGeom>
            <a:ln w="508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文本框 61"/>
            <p:cNvSpPr txBox="1"/>
            <p:nvPr/>
          </p:nvSpPr>
          <p:spPr>
            <a:xfrm>
              <a:off x="7235788" y="764188"/>
              <a:ext cx="190821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3200" b="1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代数特征</a:t>
              </a:r>
              <a:endPara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3" name="文本框 62"/>
            <p:cNvSpPr txBox="1"/>
            <p:nvPr/>
          </p:nvSpPr>
          <p:spPr>
            <a:xfrm>
              <a:off x="7235788" y="1475651"/>
              <a:ext cx="190821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3200" b="1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几何特征</a:t>
              </a:r>
              <a:endParaRPr lang="zh-CN" altLang="en-US" sz="32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12"/>
          <p:cNvSpPr>
            <a:spLocks noChangeArrowheads="1"/>
          </p:cNvSpPr>
          <p:nvPr/>
        </p:nvSpPr>
        <p:spPr bwMode="auto">
          <a:xfrm>
            <a:off x="125760" y="5229200"/>
            <a:ext cx="88924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可以发现，两个函数的图象都关于原点成中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心对称图形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5326" y="1844824"/>
            <a:ext cx="3375567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80893" y="1825377"/>
            <a:ext cx="3343513" cy="3547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" name="组合 23"/>
          <p:cNvGrpSpPr/>
          <p:nvPr/>
        </p:nvGrpSpPr>
        <p:grpSpPr>
          <a:xfrm>
            <a:off x="125760" y="90316"/>
            <a:ext cx="8892480" cy="1924679"/>
            <a:chOff x="97211" y="745605"/>
            <a:chExt cx="8892480" cy="1924679"/>
          </a:xfrm>
        </p:grpSpPr>
        <p:sp>
          <p:nvSpPr>
            <p:cNvPr id="6" name="矩形 5"/>
            <p:cNvSpPr/>
            <p:nvPr/>
          </p:nvSpPr>
          <p:spPr>
            <a:xfrm>
              <a:off x="97211" y="1100624"/>
              <a:ext cx="8892480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zh-CN" altLang="en-US" sz="3200" b="1" kern="1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探究 </a:t>
              </a:r>
              <a:r>
                <a:rPr lang="zh-CN" altLang="en-US" sz="3200" b="1" kern="1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观察函数</a:t>
              </a:r>
              <a:r>
                <a:rPr lang="en-US" altLang="zh-CN" sz="3200" b="1" i="1" kern="10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altLang="zh-CN" sz="3200" b="1" kern="10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zh-CN" sz="3200" b="1" i="1" kern="10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zh-CN" sz="3200" b="1" kern="100">
                  <a:latin typeface="Times New Roman" panose="02020603050405020304" pitchFamily="18" charset="0"/>
                  <a:cs typeface="Times New Roman" panose="02020603050405020304" pitchFamily="18" charset="0"/>
                </a:rPr>
                <a:t>)=</a:t>
              </a:r>
              <a:r>
                <a:rPr lang="en-US" altLang="zh-CN" sz="3200" b="1" i="1" kern="10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zh-CN" altLang="en-US" sz="3200" b="1" kern="100">
                  <a:latin typeface="Times New Roman" panose="02020603050405020304" pitchFamily="18" charset="0"/>
                  <a:cs typeface="Times New Roman" panose="02020603050405020304" pitchFamily="18" charset="0"/>
                </a:rPr>
                <a:t>和函数  </a:t>
              </a:r>
              <a:r>
                <a:rPr lang="en-US" altLang="zh-CN" sz="3200" b="1" i="1" kern="1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</a:t>
              </a:r>
              <a:r>
                <a:rPr lang="en-US" altLang="zh-CN" sz="3200" b="1" kern="10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zh-CN" altLang="en-US" sz="3200" b="1" kern="100">
                  <a:latin typeface="Times New Roman" panose="02020603050405020304" pitchFamily="18" charset="0"/>
                  <a:cs typeface="Times New Roman" panose="02020603050405020304" pitchFamily="18" charset="0"/>
                </a:rPr>
                <a:t>的图象，你能发现这两个函数图象有什么共同特征吗？你能用符号语言精确地描述这一特征吗？</a:t>
              </a:r>
              <a:endParaRPr lang="en-US" altLang="zh-CN" sz="3200" b="1" kern="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8" name="对象 27"/>
            <p:cNvGraphicFramePr>
              <a:graphicFrameLocks noChangeAspect="1"/>
            </p:cNvGraphicFramePr>
            <p:nvPr/>
          </p:nvGraphicFramePr>
          <p:xfrm>
            <a:off x="5371530" y="1034925"/>
            <a:ext cx="871537" cy="673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Equation" r:id="rId3" imgW="11887200" imgH="6096000" progId="Equation.DSMT4">
                    <p:embed/>
                  </p:oleObj>
                </mc:Choice>
                <mc:Fallback>
                  <p:oleObj name="Equation" r:id="rId3" imgW="11887200" imgH="60960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371530" y="1034925"/>
                          <a:ext cx="871537" cy="673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对象 27"/>
            <p:cNvGraphicFramePr>
              <a:graphicFrameLocks noChangeAspect="1"/>
            </p:cNvGraphicFramePr>
            <p:nvPr/>
          </p:nvGraphicFramePr>
          <p:xfrm>
            <a:off x="6225308" y="745605"/>
            <a:ext cx="406375" cy="11009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Equation" r:id="rId5" imgW="3048000" imgH="5486400" progId="Equation.DSMT4">
                    <p:embed/>
                  </p:oleObj>
                </mc:Choice>
                <mc:Fallback>
                  <p:oleObj name="Equation" r:id="rId5" imgW="3048000" imgH="5486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225308" y="745605"/>
                          <a:ext cx="406375" cy="11009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112019" y="262632"/>
            <a:ext cx="878390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       不妨取自变量的一些特殊值，观察相应函数值的情况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" name="矩形 3"/>
          <p:cNvSpPr>
            <a:spLocks noChangeArrowheads="1"/>
          </p:cNvSpPr>
          <p:nvPr/>
        </p:nvSpPr>
        <p:spPr bwMode="auto">
          <a:xfrm>
            <a:off x="227701" y="3648427"/>
            <a:ext cx="866325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       可以发现，当自变量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取一对相反数时，相应的函数值</a:t>
            </a:r>
            <a:r>
              <a:rPr lang="en-US" altLang="zh-CN" sz="32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也是一对相反数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244104" y="1412776"/>
          <a:ext cx="8663259" cy="2194560"/>
        </p:xfrm>
        <a:graphic>
          <a:graphicData uri="http://schemas.openxmlformats.org/drawingml/2006/table">
            <a:tbl>
              <a:tblPr/>
              <a:tblGrid>
                <a:gridCol w="2002683"/>
                <a:gridCol w="740064"/>
                <a:gridCol w="740064"/>
                <a:gridCol w="740064"/>
                <a:gridCol w="740064"/>
                <a:gridCol w="740064"/>
                <a:gridCol w="740064"/>
                <a:gridCol w="740064"/>
                <a:gridCol w="740064"/>
                <a:gridCol w="740064"/>
              </a:tblGrid>
              <a:tr h="470541"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</a:t>
                      </a:r>
                      <a:endParaRPr kumimoji="0" lang="zh-CN" altLang="en-US" sz="28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BFF"/>
                    </a:solidFill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···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···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4635"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f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)=</a:t>
                      </a: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  <a:sym typeface="Times New Roman" panose="02020603050405020304" pitchFamily="18" charset="0"/>
                        </a:rPr>
                        <a:t>x</a:t>
                      </a:r>
                      <a:endParaRPr kumimoji="0" lang="en-US" altLang="zh-CN" sz="28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  <a:sym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BFF"/>
                    </a:solidFill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···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···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8046"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BFF"/>
                    </a:solidFill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···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defTabSz="2438400">
                        <a:spcBef>
                          <a:spcPct val="20000"/>
                        </a:spcBef>
                        <a:defRPr sz="7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defTabSz="2438400">
                        <a:spcBef>
                          <a:spcPct val="20000"/>
                        </a:spcBef>
                        <a:defRPr sz="6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defTabSz="2438400">
                        <a:spcBef>
                          <a:spcPct val="20000"/>
                        </a:spcBef>
                        <a:defRPr sz="5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defTabSz="2438400">
                        <a:spcBef>
                          <a:spcPct val="20000"/>
                        </a:spcBef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53340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57912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62484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6705600" indent="-3048000" defTabSz="2438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4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2438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···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对象 27"/>
          <p:cNvGraphicFramePr>
            <a:graphicFrameLocks noChangeAspect="1"/>
          </p:cNvGraphicFramePr>
          <p:nvPr/>
        </p:nvGraphicFramePr>
        <p:xfrm>
          <a:off x="623871" y="2603609"/>
          <a:ext cx="1267172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1" imgW="647700" imgH="393700" progId="Equation.DSMT4">
                  <p:embed/>
                </p:oleObj>
              </mc:Choice>
              <mc:Fallback>
                <p:oleObj name="Equation" r:id="rId1" imgW="6477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23871" y="2603609"/>
                        <a:ext cx="1267172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27"/>
          <p:cNvGraphicFramePr>
            <a:graphicFrameLocks noChangeAspect="1"/>
          </p:cNvGraphicFramePr>
          <p:nvPr/>
        </p:nvGraphicFramePr>
        <p:xfrm>
          <a:off x="3047387" y="2602121"/>
          <a:ext cx="43739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254000" imgH="393700" progId="Equation.DSMT4">
                  <p:embed/>
                </p:oleObj>
              </mc:Choice>
              <mc:Fallback>
                <p:oleObj name="Equation" r:id="rId3" imgW="2540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47387" y="2602121"/>
                        <a:ext cx="43739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27"/>
          <p:cNvGraphicFramePr>
            <a:graphicFrameLocks noChangeAspect="1"/>
          </p:cNvGraphicFramePr>
          <p:nvPr/>
        </p:nvGraphicFramePr>
        <p:xfrm>
          <a:off x="3832772" y="2602022"/>
          <a:ext cx="43739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5" imgW="254000" imgH="393700" progId="Equation.DSMT4">
                  <p:embed/>
                </p:oleObj>
              </mc:Choice>
              <mc:Fallback>
                <p:oleObj name="Equation" r:id="rId5" imgW="2540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832772" y="2602022"/>
                        <a:ext cx="43739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27"/>
          <p:cNvGraphicFramePr>
            <a:graphicFrameLocks noChangeAspect="1"/>
          </p:cNvGraphicFramePr>
          <p:nvPr/>
        </p:nvGraphicFramePr>
        <p:xfrm>
          <a:off x="4651922" y="2887772"/>
          <a:ext cx="349916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7" imgW="203200" imgH="165100" progId="Equation.DSMT4">
                  <p:embed/>
                </p:oleObj>
              </mc:Choice>
              <mc:Fallback>
                <p:oleObj name="Equation" r:id="rId7" imgW="203200" imgH="1651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651922" y="2887772"/>
                        <a:ext cx="349916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27"/>
          <p:cNvGraphicFramePr>
            <a:graphicFrameLocks noChangeAspect="1"/>
          </p:cNvGraphicFramePr>
          <p:nvPr/>
        </p:nvGraphicFramePr>
        <p:xfrm>
          <a:off x="5527845" y="2862372"/>
          <a:ext cx="196828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9" imgW="114300" imgH="165100" progId="Equation.DSMT4">
                  <p:embed/>
                </p:oleObj>
              </mc:Choice>
              <mc:Fallback>
                <p:oleObj name="Equation" r:id="rId9" imgW="114300" imgH="1651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527845" y="2862372"/>
                        <a:ext cx="196828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27"/>
          <p:cNvGraphicFramePr>
            <a:graphicFrameLocks noChangeAspect="1"/>
          </p:cNvGraphicFramePr>
          <p:nvPr/>
        </p:nvGraphicFramePr>
        <p:xfrm>
          <a:off x="6881017" y="2602022"/>
          <a:ext cx="262437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1" imgW="152400" imgH="393700" progId="Equation.DSMT4">
                  <p:embed/>
                </p:oleObj>
              </mc:Choice>
              <mc:Fallback>
                <p:oleObj name="Equation" r:id="rId11" imgW="1524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881017" y="2602022"/>
                        <a:ext cx="262437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对象 27"/>
          <p:cNvGraphicFramePr>
            <a:graphicFrameLocks noChangeAspect="1"/>
          </p:cNvGraphicFramePr>
          <p:nvPr/>
        </p:nvGraphicFramePr>
        <p:xfrm>
          <a:off x="7620762" y="2602022"/>
          <a:ext cx="262437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13" imgW="152400" imgH="393700" progId="Equation.DSMT4">
                  <p:embed/>
                </p:oleObj>
              </mc:Choice>
              <mc:Fallback>
                <p:oleObj name="Equation" r:id="rId13" imgW="1524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620762" y="2602022"/>
                        <a:ext cx="262437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矩形 3"/>
          <p:cNvSpPr>
            <a:spLocks noChangeArrowheads="1"/>
          </p:cNvSpPr>
          <p:nvPr/>
        </p:nvSpPr>
        <p:spPr bwMode="auto">
          <a:xfrm>
            <a:off x="254837" y="5152836"/>
            <a:ext cx="41767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对于函数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)=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，有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4270167" y="4601207"/>
            <a:ext cx="3869698" cy="1725738"/>
            <a:chOff x="3917897" y="4653136"/>
            <a:chExt cx="3869698" cy="1725738"/>
          </a:xfrm>
        </p:grpSpPr>
        <p:sp>
          <p:nvSpPr>
            <p:cNvPr id="26" name="矩形 3"/>
            <p:cNvSpPr>
              <a:spLocks noChangeArrowheads="1"/>
            </p:cNvSpPr>
            <p:nvPr/>
          </p:nvSpPr>
          <p:spPr bwMode="auto">
            <a:xfrm>
              <a:off x="4190320" y="4653136"/>
              <a:ext cx="359727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b="1" i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f</a:t>
              </a:r>
              <a:r>
                <a:rPr lang="en-US" altLang="zh-CN" sz="3200" b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(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-</a:t>
              </a:r>
              <a:r>
                <a:rPr lang="en-US" altLang="zh-CN" sz="3200" b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3)=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-</a:t>
              </a:r>
              <a:r>
                <a:rPr lang="en-US" altLang="zh-CN" sz="3200" b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3=</a:t>
              </a:r>
              <a:r>
                <a:rPr lang="en-US" altLang="zh-CN" sz="3200" b="1" i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-</a:t>
              </a:r>
              <a:r>
                <a:rPr lang="en-US" altLang="zh-CN" sz="3200" b="1" i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f</a:t>
              </a:r>
              <a:r>
                <a:rPr lang="en-US" altLang="zh-CN" sz="3200" b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(3)</a:t>
              </a:r>
              <a:r>
                <a:rPr lang="zh-CN" altLang="en-US" sz="3200" b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；</a:t>
              </a:r>
              <a:r>
                <a:rPr lang="en-US" altLang="zh-CN" sz="3200" b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en-US" altLang="zh-CN" sz="32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28" name="矩形 3"/>
            <p:cNvSpPr>
              <a:spLocks noChangeArrowheads="1"/>
            </p:cNvSpPr>
            <p:nvPr/>
          </p:nvSpPr>
          <p:spPr bwMode="auto">
            <a:xfrm>
              <a:off x="4236622" y="5236608"/>
              <a:ext cx="294957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f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(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-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2)=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-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2=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-</a:t>
              </a:r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f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(2)</a:t>
              </a: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；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30" name="矩形 3"/>
            <p:cNvSpPr>
              <a:spLocks noChangeArrowheads="1"/>
            </p:cNvSpPr>
            <p:nvPr/>
          </p:nvSpPr>
          <p:spPr bwMode="auto">
            <a:xfrm>
              <a:off x="4236622" y="5794099"/>
              <a:ext cx="323691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f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(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-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1)=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-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1=</a:t>
              </a:r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-</a:t>
              </a:r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f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(1). </a:t>
              </a:r>
              <a:endPara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2" name="左大括号 41"/>
            <p:cNvSpPr/>
            <p:nvPr/>
          </p:nvSpPr>
          <p:spPr>
            <a:xfrm>
              <a:off x="3917897" y="4763280"/>
              <a:ext cx="358520" cy="1582192"/>
            </a:xfrm>
            <a:prstGeom prst="leftBrace">
              <a:avLst>
                <a:gd name="adj1" fmla="val 56154"/>
                <a:gd name="adj2" fmla="val 50000"/>
              </a:avLst>
            </a:prstGeom>
            <a:ln w="317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3"/>
          <p:cNvSpPr>
            <a:spLocks noChangeArrowheads="1"/>
          </p:cNvSpPr>
          <p:nvPr/>
        </p:nvSpPr>
        <p:spPr bwMode="auto">
          <a:xfrm>
            <a:off x="287524" y="188640"/>
            <a:ext cx="856895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       实际上，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Ɐ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∈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R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，都有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(-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)=-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=-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，这时称函数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)=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为奇函数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pSp>
        <p:nvGrpSpPr>
          <p:cNvPr id="30" name="组合 4"/>
          <p:cNvGrpSpPr/>
          <p:nvPr/>
        </p:nvGrpSpPr>
        <p:grpSpPr>
          <a:xfrm>
            <a:off x="287524" y="1032186"/>
            <a:ext cx="8748972" cy="1540433"/>
            <a:chOff x="6056824" y="4201784"/>
            <a:chExt cx="12584139" cy="1540516"/>
          </a:xfrm>
        </p:grpSpPr>
        <p:sp>
          <p:nvSpPr>
            <p:cNvPr id="34" name="矩形 3"/>
            <p:cNvSpPr>
              <a:spLocks noChangeArrowheads="1"/>
            </p:cNvSpPr>
            <p:nvPr/>
          </p:nvSpPr>
          <p:spPr bwMode="auto">
            <a:xfrm>
              <a:off x="6056824" y="4435465"/>
              <a:ext cx="12584139" cy="1077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       同样， 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Ɐ</a:t>
              </a:r>
              <a:r>
                <a:rPr lang="en-US" altLang="zh-CN" sz="3200" b="1" i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x</a:t>
              </a: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∈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R</a:t>
              </a:r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，都有                           ，这时</a:t>
              </a:r>
              <a:endPara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  <a:p>
              <a:pPr eaLnBrk="1" hangingPunct="1"/>
              <a:r>
                <a:rPr lang="zh-CN" altLang="en-US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称函数          为奇函数</a:t>
              </a:r>
              <a:r>
                <a:rPr lang="en-US" altLang="zh-CN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.</a:t>
              </a:r>
              <a:endPara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graphicFrame>
          <p:nvGraphicFramePr>
            <p:cNvPr id="32" name="对象 27"/>
            <p:cNvGraphicFramePr>
              <a:graphicFrameLocks noChangeAspect="1"/>
            </p:cNvGraphicFramePr>
            <p:nvPr/>
          </p:nvGraphicFramePr>
          <p:xfrm>
            <a:off x="12737293" y="4201784"/>
            <a:ext cx="3886331" cy="10446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name="Equation" r:id="rId1" imgW="32918400" imgH="9448800" progId="Equation.DSMT4">
                    <p:embed/>
                  </p:oleObj>
                </mc:Choice>
                <mc:Fallback>
                  <p:oleObj name="Equation" r:id="rId1" imgW="32918400" imgH="9448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2737293" y="4201784"/>
                          <a:ext cx="3886331" cy="10446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对象 27"/>
            <p:cNvGraphicFramePr>
              <a:graphicFrameLocks noChangeAspect="1"/>
            </p:cNvGraphicFramePr>
            <p:nvPr/>
          </p:nvGraphicFramePr>
          <p:xfrm>
            <a:off x="7892023" y="4697725"/>
            <a:ext cx="1525587" cy="1044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9" name="Equation" r:id="rId3" imgW="647700" imgH="393700" progId="Equation.DSMT4">
                    <p:embed/>
                  </p:oleObj>
                </mc:Choice>
                <mc:Fallback>
                  <p:oleObj name="Equation" r:id="rId3" imgW="647700" imgH="3937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7892023" y="4697725"/>
                          <a:ext cx="1525587" cy="1044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303028" y="2511695"/>
            <a:ext cx="568863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二、奇函数的概念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9" name="矩形 3"/>
          <p:cNvSpPr>
            <a:spLocks noChangeArrowheads="1"/>
          </p:cNvSpPr>
          <p:nvPr/>
        </p:nvSpPr>
        <p:spPr bwMode="auto">
          <a:xfrm>
            <a:off x="287524" y="3056557"/>
            <a:ext cx="856895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       一般地，设函数 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 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的定义域为 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I 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，如果 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Ɐ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∈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I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，都有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-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∈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I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，且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(-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)=-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，那么函数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就叫做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奇函数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（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odd function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）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aphicFrame>
        <p:nvGraphicFramePr>
          <p:cNvPr id="7" name="对象 1"/>
          <p:cNvGraphicFramePr>
            <a:graphicFrameLocks noChangeAspect="1"/>
          </p:cNvGraphicFramePr>
          <p:nvPr/>
        </p:nvGraphicFramePr>
        <p:xfrm>
          <a:off x="395536" y="4476452"/>
          <a:ext cx="7715250" cy="212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5" imgW="67665600" imgH="18288000" progId="Equation.DSMT4">
                  <p:embed/>
                </p:oleObj>
              </mc:Choice>
              <mc:Fallback>
                <p:oleObj name="Equation" r:id="rId5" imgW="67665600" imgH="18288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5536" y="4476452"/>
                        <a:ext cx="7715250" cy="212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5" grpId="0"/>
      <p:bldP spid="39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KSO_WPP_MARK_KEY" val="5e8fd98b-e0b0-4ee1-bcf8-0ee8a42c861e"/>
  <p:tag name="COMMONDATA" val="eyJoZGlkIjoiNjAzM2I0YjVlYzhkYWUwMTM0ODUyN2Q4ZGQ5NDdiMTYifQ=="/>
</p:tagLst>
</file>

<file path=ppt/theme/theme1.xml><?xml version="1.0" encoding="utf-8"?>
<a:theme xmlns:a="http://schemas.openxmlformats.org/drawingml/2006/main" name="Edge">
  <a:themeElements>
    <a:clrScheme name="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47329"/>
      </a:accent6>
      <a:hlink>
        <a:srgbClr val="996600"/>
      </a:hlink>
      <a:folHlink>
        <a:srgbClr val="AFBF39"/>
      </a:folHlink>
    </a:clrScheme>
    <a:fontScheme name="">
      <a:majorFont>
        <a:latin typeface="Garamond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20000"/>
        </a:lt1>
        <a:dk2>
          <a:srgbClr val="FFFFFF"/>
        </a:dk2>
        <a:lt2>
          <a:srgbClr val="333333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B72D00"/>
        </a:accent6>
        <a:hlink>
          <a:srgbClr val="80808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CCCCFF"/>
        </a:dk1>
        <a:lt1>
          <a:srgbClr val="0B0506"/>
        </a:lt1>
        <a:dk2>
          <a:srgbClr val="FFFFFF"/>
        </a:dk2>
        <a:lt2>
          <a:srgbClr val="333333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FAFDC"/>
        </a:accent4>
        <a:accent5>
          <a:srgbClr val="ADB9E2"/>
        </a:accent5>
        <a:accent6>
          <a:srgbClr val="2D2DB7"/>
        </a:accent6>
        <a:hlink>
          <a:srgbClr val="80808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221013"/>
        </a:lt1>
        <a:dk2>
          <a:srgbClr val="FFFFFF"/>
        </a:dk2>
        <a:lt2>
          <a:srgbClr val="333333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CDCDC"/>
        </a:accent4>
        <a:accent5>
          <a:srgbClr val="E2ADAA"/>
        </a:accent5>
        <a:accent6>
          <a:srgbClr val="B78900"/>
        </a:accent6>
        <a:hlink>
          <a:srgbClr val="80808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CC"/>
        </a:lt1>
        <a:dk2>
          <a:srgbClr val="FFFFFF"/>
        </a:dk2>
        <a:lt2>
          <a:srgbClr val="11054B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CDCDC"/>
        </a:accent4>
        <a:accent5>
          <a:srgbClr val="FFB9AA"/>
        </a:accent5>
        <a:accent6>
          <a:srgbClr val="E52D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8F8F8"/>
        </a:dk1>
        <a:lt1>
          <a:srgbClr val="002600"/>
        </a:lt1>
        <a:dk2>
          <a:srgbClr val="FAFACC"/>
        </a:dk2>
        <a:lt2>
          <a:srgbClr val="9B8D65"/>
        </a:lt2>
        <a:accent1>
          <a:srgbClr val="CC9933"/>
        </a:accent1>
        <a:accent2>
          <a:srgbClr val="8F9967"/>
        </a:accent2>
        <a:accent3>
          <a:srgbClr val="AAABAA"/>
        </a:accent3>
        <a:accent4>
          <a:srgbClr val="D6D6D6"/>
        </a:accent4>
        <a:accent5>
          <a:srgbClr val="E2CAAD"/>
        </a:accent5>
        <a:accent6>
          <a:srgbClr val="80895C"/>
        </a:accent6>
        <a:hlink>
          <a:srgbClr val="33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99"/>
        </a:lt1>
        <a:dk2>
          <a:srgbClr val="FFFFFF"/>
        </a:dk2>
        <a:lt2>
          <a:srgbClr val="333333"/>
        </a:lt2>
        <a:accent1>
          <a:srgbClr val="CC9900"/>
        </a:accent1>
        <a:accent2>
          <a:srgbClr val="FF9900"/>
        </a:accent2>
        <a:accent3>
          <a:srgbClr val="AAB9CA"/>
        </a:accent3>
        <a:accent4>
          <a:srgbClr val="DCDCDC"/>
        </a:accent4>
        <a:accent5>
          <a:srgbClr val="E2CAAA"/>
        </a:accent5>
        <a:accent6>
          <a:srgbClr val="E58900"/>
        </a:accent6>
        <a:hlink>
          <a:srgbClr val="FFCC00"/>
        </a:hlink>
        <a:folHlink>
          <a:srgbClr val="706F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47329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1C1C1"/>
        </a:accent5>
        <a:accent6>
          <a:srgbClr val="8989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36145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2841</Words>
  <Application>WPS 演示</Application>
  <PresentationFormat>On-screen Show (4:3)</PresentationFormat>
  <Paragraphs>416</Paragraphs>
  <Slides>19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35</vt:i4>
      </vt:variant>
      <vt:variant>
        <vt:lpstr>幻灯片标题</vt:lpstr>
      </vt:variant>
      <vt:variant>
        <vt:i4>19</vt:i4>
      </vt:variant>
    </vt:vector>
  </HeadingPairs>
  <TitlesOfParts>
    <vt:vector size="64" baseType="lpstr">
      <vt:lpstr>Arial</vt:lpstr>
      <vt:lpstr>宋体</vt:lpstr>
      <vt:lpstr>Wingdings</vt:lpstr>
      <vt:lpstr>Garamond</vt:lpstr>
      <vt:lpstr>Times New Roman</vt:lpstr>
      <vt:lpstr>黑体</vt:lpstr>
      <vt:lpstr>微软雅黑</vt:lpstr>
      <vt:lpstr>Arial Unicode MS</vt:lpstr>
      <vt:lpstr>Calibri</vt:lpstr>
      <vt:lpstr>Edge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1.用定义判断函数奇偶性的步骤：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付凤</cp:lastModifiedBy>
  <cp:revision>4</cp:revision>
  <cp:lastPrinted>2022-06-15T10:02:00Z</cp:lastPrinted>
  <dcterms:created xsi:type="dcterms:W3CDTF">2022-06-15T10:02:00Z</dcterms:created>
  <dcterms:modified xsi:type="dcterms:W3CDTF">2023-12-27T07:29:37Z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8E4646BC2BAC44E18E35F4DF4CF818AC_12</vt:lpwstr>
  </property>
  <property fmtid="{D5CDD505-2E9C-101B-9397-08002B2CF9AE}" pid="7" name="KSOProductBuildVer">
    <vt:lpwstr>2052-12.1.0.16120</vt:lpwstr>
  </property>
</Properties>
</file>